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352" r:id="rId2"/>
    <p:sldId id="370" r:id="rId3"/>
    <p:sldId id="346" r:id="rId4"/>
    <p:sldId id="347" r:id="rId5"/>
    <p:sldId id="348" r:id="rId6"/>
    <p:sldId id="350" r:id="rId7"/>
    <p:sldId id="351" r:id="rId8"/>
    <p:sldId id="353" r:id="rId9"/>
    <p:sldId id="29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41" r:id="rId23"/>
    <p:sldId id="342" r:id="rId24"/>
    <p:sldId id="343" r:id="rId25"/>
    <p:sldId id="344" r:id="rId26"/>
    <p:sldId id="366" r:id="rId27"/>
    <p:sldId id="367" r:id="rId28"/>
    <p:sldId id="368" r:id="rId29"/>
    <p:sldId id="369" r:id="rId30"/>
    <p:sldId id="371" r:id="rId31"/>
    <p:sldId id="37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81" autoAdjust="0"/>
  </p:normalViewPr>
  <p:slideViewPr>
    <p:cSldViewPr snapToGrid="0" snapToObjects="1">
      <p:cViewPr varScale="1">
        <p:scale>
          <a:sx n="73" d="100"/>
          <a:sy n="73" d="100"/>
        </p:scale>
        <p:origin x="930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97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Simple, Powerful enough to build real applications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158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Python allows fast initialization.</a:t>
            </a:r>
          </a:p>
          <a:p>
            <a:endParaRPr lang="en-GB" dirty="0"/>
          </a:p>
          <a:p>
            <a:r>
              <a:rPr lang="en-GB" dirty="0"/>
              <a:t>a = b = c = 100</a:t>
            </a:r>
          </a:p>
          <a:p>
            <a:r>
              <a:rPr lang="en-GB" dirty="0"/>
              <a:t>x, y, z = 10, 20, "Python"</a:t>
            </a:r>
          </a:p>
          <a:p>
            <a:r>
              <a:rPr lang="en-GB" dirty="0"/>
              <a:t>print(a, b, c)</a:t>
            </a:r>
          </a:p>
          <a:p>
            <a:r>
              <a:rPr lang="en-GB" dirty="0"/>
              <a:t>print(x, y, z)</a:t>
            </a:r>
          </a:p>
        </p:txBody>
      </p:sp>
    </p:spTree>
    <p:extLst>
      <p:ext uri="{BB962C8B-B14F-4D97-AF65-F5344CB8AC3E}">
        <p14:creationId xmlns:p14="http://schemas.microsoft.com/office/powerpoint/2010/main" val="3094425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Operators are tools to manipulate values</a:t>
            </a:r>
          </a:p>
          <a:p>
            <a:endParaRPr lang="en-US" dirty="0"/>
          </a:p>
          <a:p>
            <a:r>
              <a:rPr lang="en-US" b="1" dirty="0"/>
              <a:t>Mini Calculator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= int(input("Enter A: "))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 = int(input("Enter B: "))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print("Add:",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a+b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print("Multiply:", a*b)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130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“A student scores 85. Is that &gt; 90? Let's check.”</a:t>
            </a:r>
          </a:p>
          <a:p>
            <a:r>
              <a:rPr lang="en-US" dirty="0"/>
              <a:t>“is checks whether two names point to the same memory object.”</a:t>
            </a:r>
            <a:endParaRPr lang="en-US" b="1" dirty="0"/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= 10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 = 10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print(a is b)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5017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Keywords are reserved—Python uses them internally.</a:t>
            </a:r>
          </a:p>
          <a:p>
            <a:endParaRPr lang="en-US" dirty="0"/>
          </a:p>
          <a:p>
            <a:r>
              <a:rPr lang="en-US" dirty="0"/>
              <a:t>“Why can’t we name a variable ‘class’?”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5454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“if/</a:t>
            </a:r>
            <a:r>
              <a:rPr lang="en-US" dirty="0" err="1"/>
              <a:t>elif</a:t>
            </a:r>
            <a:r>
              <a:rPr lang="en-US" dirty="0"/>
              <a:t>/else is how programs make decisions.”</a:t>
            </a:r>
          </a:p>
          <a:p>
            <a:r>
              <a:rPr lang="en-US" dirty="0"/>
              <a:t>Use a real-world example: </a:t>
            </a:r>
            <a:r>
              <a:rPr lang="en-US" i="1" dirty="0"/>
              <a:t>online shopping discount condition</a:t>
            </a:r>
            <a:r>
              <a:rPr lang="en-US" dirty="0"/>
              <a:t>.</a:t>
            </a:r>
          </a:p>
          <a:p>
            <a:endParaRPr lang="en-US" b="1" dirty="0"/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amount = int(input("Enter bill amount: "))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amount &gt; 500: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print("You get 10% discount!")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else: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print("No discount.")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4193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“Loops automate repetition.”</a:t>
            </a:r>
          </a:p>
          <a:p>
            <a:r>
              <a:rPr lang="en-US" dirty="0"/>
              <a:t>“Use for loops when you know how many times. Use while when you don’t.”</a:t>
            </a:r>
          </a:p>
          <a:p>
            <a:endParaRPr lang="en-US" b="1" dirty="0"/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range(5):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print(“Loop",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rtl="0"/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/>
              <a:t>“What if I change range(5) to range(10)?”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205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Functions = ATM machines (input → process → output)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8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“Functions help you reuse code instead of writing again and again.”</a:t>
            </a:r>
          </a:p>
          <a:p>
            <a:r>
              <a:rPr lang="en-US" dirty="0"/>
              <a:t>“Think of them like packaged actions.”</a:t>
            </a:r>
          </a:p>
          <a:p>
            <a:pPr rtl="0"/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greet(name):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print("Hello", name)</a:t>
            </a:r>
          </a:p>
          <a:p>
            <a:pPr rtl="0"/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greet("Siva")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7007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Useful for tiny, one-time operations.</a:t>
            </a:r>
          </a:p>
          <a:p>
            <a:r>
              <a:rPr lang="en-US" dirty="0"/>
              <a:t>Used together with map, filter, sorted</a:t>
            </a:r>
          </a:p>
          <a:p>
            <a:endParaRPr lang="en-GB" dirty="0"/>
          </a:p>
          <a:p>
            <a:r>
              <a:rPr lang="it-IT" dirty="0"/>
              <a:t>square = lambda x: x * x</a:t>
            </a:r>
          </a:p>
          <a:p>
            <a:r>
              <a:rPr lang="it-IT" dirty="0"/>
              <a:t>print(square(6))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1052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This is the first step in letting programs talk to users.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9111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print() is used in almost every Python program—it’s your best friend. </a:t>
            </a:r>
          </a:p>
          <a:p>
            <a:r>
              <a:rPr lang="en-US" dirty="0"/>
              <a:t>“split() lets us take multiple values at once.”</a:t>
            </a:r>
          </a:p>
          <a:p>
            <a:r>
              <a:rPr lang="en-US" dirty="0"/>
              <a:t>“Everything from usernames to coordinates uses this idea.”</a:t>
            </a:r>
          </a:p>
          <a:p>
            <a:endParaRPr lang="en-US" dirty="0"/>
          </a:p>
          <a:p>
            <a:r>
              <a:rPr lang="en-US" dirty="0"/>
              <a:t>x, y = input("Enter two numbers: ").split()</a:t>
            </a:r>
          </a:p>
          <a:p>
            <a:r>
              <a:rPr lang="en-US" dirty="0"/>
              <a:t>print(int(x) + int(y))</a:t>
            </a:r>
          </a:p>
          <a:p>
            <a:r>
              <a:rPr lang="en-US" dirty="0"/>
              <a:t>Make it fun by adding two random audience numbers.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4151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“input() gives strings-Python doesn’t guess.”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335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We convert types manually</a:t>
            </a:r>
          </a:p>
        </p:txBody>
      </p:sp>
    </p:spTree>
    <p:extLst>
      <p:ext uri="{BB962C8B-B14F-4D97-AF65-F5344CB8AC3E}">
        <p14:creationId xmlns:p14="http://schemas.microsoft.com/office/powerpoint/2010/main" val="3232129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“Python has built-in data types for every situation: strings, numbers, lists, dictionaries…”</a:t>
            </a:r>
          </a:p>
          <a:p>
            <a:r>
              <a:rPr lang="en-US" dirty="0"/>
              <a:t>Use relatable analogies:</a:t>
            </a:r>
          </a:p>
          <a:p>
            <a:r>
              <a:rPr lang="en-US" b="0" dirty="0"/>
              <a:t>List = shopping list</a:t>
            </a:r>
          </a:p>
          <a:p>
            <a:r>
              <a:rPr lang="en-US" b="0" dirty="0"/>
              <a:t>Dictionary = contact list (name → number)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4367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Variables = </a:t>
            </a:r>
            <a:r>
              <a:rPr lang="en-GB" dirty="0" err="1"/>
              <a:t>labeled</a:t>
            </a:r>
            <a:r>
              <a:rPr lang="en-GB" dirty="0"/>
              <a:t> boxes</a:t>
            </a:r>
          </a:p>
        </p:txBody>
      </p:sp>
    </p:spTree>
    <p:extLst>
      <p:ext uri="{BB962C8B-B14F-4D97-AF65-F5344CB8AC3E}">
        <p14:creationId xmlns:p14="http://schemas.microsoft.com/office/powerpoint/2010/main" val="2788310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“Python variables require no declaration.”</a:t>
            </a:r>
          </a:p>
          <a:p>
            <a:r>
              <a:rPr lang="en-US" dirty="0"/>
              <a:t>“They are just names pointing to values.”</a:t>
            </a:r>
          </a:p>
          <a:p>
            <a:endParaRPr lang="en-GB" dirty="0"/>
          </a:p>
          <a:p>
            <a:r>
              <a:rPr lang="en-US" dirty="0"/>
              <a:t>Can I do this?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 = "Twenty"</a:t>
            </a:r>
          </a:p>
          <a:p>
            <a:r>
              <a:rPr lang="en-US" dirty="0"/>
              <a:t>Explain dynamic typing.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147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“If you break variable naming rules, Python complains loudly.”</a:t>
            </a:r>
          </a:p>
          <a:p>
            <a:r>
              <a:rPr lang="en-US" dirty="0"/>
              <a:t>Give real examples from coding interviews.</a:t>
            </a:r>
          </a:p>
          <a:p>
            <a:r>
              <a:rPr lang="en-US" b="1" dirty="0"/>
              <a:t>Fun Activity</a:t>
            </a:r>
          </a:p>
          <a:p>
            <a:r>
              <a:rPr lang="en-US" dirty="0"/>
              <a:t>Ask them to guess which ones are valid: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_name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project-name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a1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47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F0B1C-2CB4-429F-4B89-64496BCF6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8840" y="1741337"/>
            <a:ext cx="4086547" cy="2387918"/>
          </a:xfrm>
        </p:spPr>
        <p:txBody>
          <a:bodyPr anchor="b">
            <a:normAutofit/>
          </a:bodyPr>
          <a:lstStyle/>
          <a:p>
            <a:r>
              <a:rPr lang="en-GB" sz="4500">
                <a:solidFill>
                  <a:schemeClr val="tx2"/>
                </a:solidFill>
              </a:rPr>
              <a:t>Python fundamentals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3672" y="-43336"/>
            <a:ext cx="3872284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26" name="Freeform: Shape 1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1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1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793706" y="4146310"/>
            <a:ext cx="23568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5180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4" y="0"/>
            <a:ext cx="9143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D74C6-71CD-3986-4B01-FE78A5A0173D}"/>
              </a:ext>
            </a:extLst>
          </p:cNvPr>
          <p:cNvSpPr txBox="1"/>
          <p:nvPr/>
        </p:nvSpPr>
        <p:spPr>
          <a:xfrm>
            <a:off x="5721875" y="3943504"/>
            <a:ext cx="2553702" cy="17140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Valid :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age = 21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_</a:t>
            </a:r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colour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= "lilac"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total_score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= 90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446669" y="442099"/>
            <a:ext cx="2514948" cy="1630750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847914" y="4560734"/>
            <a:ext cx="2296085" cy="2297265"/>
            <a:chOff x="-305" y="-1"/>
            <a:chExt cx="3832880" cy="2876136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F59DD3F-A45B-B072-C803-48E7CC995CAC}"/>
              </a:ext>
            </a:extLst>
          </p:cNvPr>
          <p:cNvSpPr txBox="1"/>
          <p:nvPr/>
        </p:nvSpPr>
        <p:spPr>
          <a:xfrm>
            <a:off x="740229" y="597158"/>
            <a:ext cx="7881258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b="1" dirty="0"/>
              <a:t>Rules for Naming Variables</a:t>
            </a:r>
          </a:p>
          <a:p>
            <a:pPr algn="ctr">
              <a:spcAft>
                <a:spcPts val="600"/>
              </a:spcAft>
            </a:pPr>
            <a:endParaRPr lang="en-US" sz="2400" b="1" dirty="0"/>
          </a:p>
          <a:p>
            <a:pPr>
              <a:spcAft>
                <a:spcPts val="600"/>
              </a:spcAft>
            </a:pPr>
            <a:r>
              <a:rPr lang="en-US" sz="2000" dirty="0"/>
              <a:t>To use variables effectively, we must follow Python’s naming rules: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Variable names can only contain </a:t>
            </a:r>
            <a:r>
              <a:rPr lang="en-US" sz="2000" dirty="0">
                <a:solidFill>
                  <a:srgbClr val="FF0000"/>
                </a:solidFill>
              </a:rPr>
              <a:t>letters, digits and underscores</a:t>
            </a:r>
            <a:r>
              <a:rPr lang="en-US" sz="2000" dirty="0"/>
              <a:t> (_).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variable name </a:t>
            </a:r>
            <a:r>
              <a:rPr lang="en-US" sz="2000" dirty="0">
                <a:solidFill>
                  <a:srgbClr val="FF0000"/>
                </a:solidFill>
              </a:rPr>
              <a:t>cannot</a:t>
            </a:r>
            <a:r>
              <a:rPr lang="en-US" sz="2000" dirty="0"/>
              <a:t> start with a </a:t>
            </a:r>
            <a:r>
              <a:rPr lang="en-US" sz="2000" dirty="0">
                <a:solidFill>
                  <a:srgbClr val="FF0000"/>
                </a:solidFill>
              </a:rPr>
              <a:t>digit</a:t>
            </a:r>
            <a:r>
              <a:rPr lang="en-US" sz="2000" dirty="0"/>
              <a:t>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Variable names are case-sensitive like </a:t>
            </a:r>
            <a:r>
              <a:rPr lang="en-US" sz="2000" i="1" dirty="0" err="1">
                <a:solidFill>
                  <a:srgbClr val="FF0000"/>
                </a:solidFill>
              </a:rPr>
              <a:t>myVar</a:t>
            </a:r>
            <a:r>
              <a:rPr lang="en-US" sz="2000" dirty="0"/>
              <a:t> and </a:t>
            </a:r>
            <a:r>
              <a:rPr lang="en-US" sz="2000" i="1" dirty="0" err="1">
                <a:solidFill>
                  <a:srgbClr val="FF0000"/>
                </a:solidFill>
              </a:rPr>
              <a:t>myvar</a:t>
            </a:r>
            <a:r>
              <a:rPr lang="en-US" sz="2000" dirty="0"/>
              <a:t> are different.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Avoid using Python keywords like </a:t>
            </a:r>
            <a:r>
              <a:rPr lang="en-US" sz="2000" b="1" i="1" dirty="0"/>
              <a:t>if, else, for</a:t>
            </a:r>
            <a:r>
              <a:rPr lang="en-US" sz="2000" dirty="0"/>
              <a:t> as variable names.</a:t>
            </a:r>
            <a:endParaRPr lang="en-GB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3F108B-EEA2-951B-3C86-150A4D5C239A}"/>
              </a:ext>
            </a:extLst>
          </p:cNvPr>
          <p:cNvSpPr txBox="1"/>
          <p:nvPr/>
        </p:nvSpPr>
        <p:spPr>
          <a:xfrm>
            <a:off x="603068" y="3943504"/>
            <a:ext cx="4749282" cy="15542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Invalid :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1name = "Error"  # Starts with a digit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highlight>
                  <a:srgbClr val="FFFF00"/>
                </a:highlight>
              </a:rPr>
              <a:t>class = 10       # '</a:t>
            </a:r>
            <a:r>
              <a:rPr lang="en-US" sz="2000" dirty="0" err="1">
                <a:highlight>
                  <a:srgbClr val="FFFF00"/>
                </a:highlight>
              </a:rPr>
              <a:t>class'</a:t>
            </a:r>
            <a:r>
              <a:rPr lang="en-US" sz="2000" dirty="0">
                <a:highlight>
                  <a:srgbClr val="FFFF00"/>
                </a:highlight>
              </a:rPr>
              <a:t> is a reserved keyword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user-name = "Doe"  # Contains a hyphen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9065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B4980EC-9606-5289-018E-9033F6E183D1}"/>
              </a:ext>
            </a:extLst>
          </p:cNvPr>
          <p:cNvSpPr txBox="1"/>
          <p:nvPr/>
        </p:nvSpPr>
        <p:spPr>
          <a:xfrm>
            <a:off x="107302" y="748195"/>
            <a:ext cx="4313853" cy="2246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Basic Assignment</a:t>
            </a:r>
          </a:p>
          <a:p>
            <a:r>
              <a:rPr lang="en-US" sz="2000" dirty="0"/>
              <a:t>Variables in Python are assigned values using the = operator.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C00000"/>
                </a:solidFill>
              </a:rPr>
              <a:t>x = 5</a:t>
            </a:r>
          </a:p>
          <a:p>
            <a:r>
              <a:rPr lang="en-US" sz="2000" dirty="0">
                <a:solidFill>
                  <a:srgbClr val="C00000"/>
                </a:solidFill>
              </a:rPr>
              <a:t>y = 3.14</a:t>
            </a:r>
          </a:p>
          <a:p>
            <a:r>
              <a:rPr lang="en-US" sz="2000" dirty="0">
                <a:solidFill>
                  <a:srgbClr val="C00000"/>
                </a:solidFill>
              </a:rPr>
              <a:t>z = "Hi"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A30D0-57C4-2A0B-24EC-3D3AEC22CBB6}"/>
              </a:ext>
            </a:extLst>
          </p:cNvPr>
          <p:cNvSpPr txBox="1"/>
          <p:nvPr/>
        </p:nvSpPr>
        <p:spPr>
          <a:xfrm>
            <a:off x="2264229" y="26828"/>
            <a:ext cx="52282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Assigning Values to 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0F834-EB2F-296B-8321-238FF1A56611}"/>
              </a:ext>
            </a:extLst>
          </p:cNvPr>
          <p:cNvSpPr txBox="1"/>
          <p:nvPr/>
        </p:nvSpPr>
        <p:spPr>
          <a:xfrm>
            <a:off x="107302" y="3414729"/>
            <a:ext cx="4313853" cy="25545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Dynamic Typing</a:t>
            </a:r>
          </a:p>
          <a:p>
            <a:r>
              <a:rPr lang="en-US" sz="2000" dirty="0"/>
              <a:t>Python variables are dynamically typed, meaning the same variable can hold different types of values during execution.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C00000"/>
                </a:solidFill>
              </a:rPr>
              <a:t>x = 10</a:t>
            </a:r>
          </a:p>
          <a:p>
            <a:r>
              <a:rPr lang="en-US" sz="2000" dirty="0">
                <a:solidFill>
                  <a:srgbClr val="C00000"/>
                </a:solidFill>
              </a:rPr>
              <a:t>x = "Now a string"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C03C76-83EE-E758-7813-525ABCE18992}"/>
              </a:ext>
            </a:extLst>
          </p:cNvPr>
          <p:cNvSpPr txBox="1"/>
          <p:nvPr/>
        </p:nvSpPr>
        <p:spPr>
          <a:xfrm>
            <a:off x="4538724" y="732082"/>
            <a:ext cx="4572000" cy="59093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Multiple Assignments</a:t>
            </a:r>
          </a:p>
          <a:p>
            <a:r>
              <a:rPr lang="en-US" sz="2000" dirty="0"/>
              <a:t>Python allows multiple variables to be assigned values in a single line.</a:t>
            </a:r>
          </a:p>
          <a:p>
            <a:endParaRPr lang="en-US" sz="2000" dirty="0"/>
          </a:p>
          <a:p>
            <a:r>
              <a:rPr lang="en-US" sz="2000" b="1" dirty="0"/>
              <a:t>Assigning the Same Value</a:t>
            </a:r>
          </a:p>
          <a:p>
            <a:r>
              <a:rPr lang="en-US" sz="2000" dirty="0"/>
              <a:t>Python allows assigning the same value to multiple variables in a single line, which can be useful for initializing variables with the same value.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 = b = c = 100</a:t>
            </a:r>
          </a:p>
          <a:p>
            <a:r>
              <a:rPr lang="en-US" sz="2000" dirty="0">
                <a:solidFill>
                  <a:srgbClr val="C00000"/>
                </a:solidFill>
              </a:rPr>
              <a:t>print(a, b, c) </a:t>
            </a:r>
          </a:p>
          <a:p>
            <a:r>
              <a:rPr lang="en-US" sz="2000" u="sng" dirty="0"/>
              <a:t>Output: </a:t>
            </a:r>
            <a:r>
              <a:rPr lang="en-US" sz="2000" u="sng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100 100 100</a:t>
            </a:r>
          </a:p>
          <a:p>
            <a:r>
              <a:rPr lang="en-US" sz="2000" b="1" dirty="0"/>
              <a:t>Assigning Different Values</a:t>
            </a:r>
          </a:p>
          <a:p>
            <a:r>
              <a:rPr lang="en-US" sz="2000" dirty="0"/>
              <a:t>We can assign different values to multiple variables simultaneously, making the code concise and easier to read.</a:t>
            </a:r>
          </a:p>
          <a:p>
            <a:r>
              <a:rPr lang="en-US" sz="2000" dirty="0">
                <a:solidFill>
                  <a:srgbClr val="C00000"/>
                </a:solidFill>
              </a:rPr>
              <a:t>x, y, z = 1, 2.5, "Python"</a:t>
            </a:r>
          </a:p>
          <a:p>
            <a:r>
              <a:rPr lang="en-US" sz="2000" dirty="0">
                <a:solidFill>
                  <a:srgbClr val="C00000"/>
                </a:solidFill>
              </a:rPr>
              <a:t>print(x, y, z) </a:t>
            </a:r>
          </a:p>
          <a:p>
            <a:r>
              <a:rPr lang="en-US" sz="2000" u="sng" dirty="0"/>
              <a:t>Output: </a:t>
            </a:r>
            <a:r>
              <a:rPr lang="en-US" sz="2000" u="sng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1 2.5 Python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0804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F80FB1-6A95-B964-C002-5F66D2975662}"/>
              </a:ext>
            </a:extLst>
          </p:cNvPr>
          <p:cNvSpPr txBox="1"/>
          <p:nvPr/>
        </p:nvSpPr>
        <p:spPr>
          <a:xfrm>
            <a:off x="513184" y="254379"/>
            <a:ext cx="8450424" cy="32932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Type Casting a Variable</a:t>
            </a:r>
          </a:p>
          <a:p>
            <a:pPr algn="ctr"/>
            <a:endParaRPr lang="en-US" sz="2400" b="1" dirty="0"/>
          </a:p>
          <a:p>
            <a:r>
              <a:rPr lang="en-US" sz="2000" dirty="0"/>
              <a:t>Type casting refers to the process of converting the value of one data type into another. Python provides several built-in functions to facilitate casting, including int(), float() and str() among others.</a:t>
            </a:r>
          </a:p>
          <a:p>
            <a:endParaRPr lang="en-US" sz="2000" dirty="0"/>
          </a:p>
          <a:p>
            <a:r>
              <a:rPr lang="en-US" sz="2000" b="1" dirty="0"/>
              <a:t>Basic Casting Functions</a:t>
            </a:r>
          </a:p>
          <a:p>
            <a:r>
              <a:rPr lang="en-US" sz="2000" b="1" dirty="0"/>
              <a:t>int():</a:t>
            </a:r>
            <a:r>
              <a:rPr lang="en-US" sz="2000" dirty="0"/>
              <a:t> Converts compatible values to an integer.</a:t>
            </a:r>
          </a:p>
          <a:p>
            <a:r>
              <a:rPr lang="en-US" sz="2000" b="1" dirty="0"/>
              <a:t>float():</a:t>
            </a:r>
            <a:r>
              <a:rPr lang="en-US" sz="2000" dirty="0"/>
              <a:t> Transforms values into floating-point numbers.</a:t>
            </a:r>
          </a:p>
          <a:p>
            <a:r>
              <a:rPr lang="en-US" sz="2000" b="1" dirty="0"/>
              <a:t>str():</a:t>
            </a:r>
            <a:r>
              <a:rPr lang="en-US" sz="2000" dirty="0"/>
              <a:t> Converts any data type into a string.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CAC05-C650-E6FB-639B-576333939602}"/>
              </a:ext>
            </a:extLst>
          </p:cNvPr>
          <p:cNvSpPr txBox="1"/>
          <p:nvPr/>
        </p:nvSpPr>
        <p:spPr>
          <a:xfrm>
            <a:off x="2016810" y="3857187"/>
            <a:ext cx="15902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 = "10"  </a:t>
            </a:r>
          </a:p>
          <a:p>
            <a:r>
              <a:rPr lang="en-US" sz="2000" dirty="0"/>
              <a:t>n = int(s) </a:t>
            </a:r>
          </a:p>
          <a:p>
            <a:r>
              <a:rPr lang="en-US" sz="2000" dirty="0" err="1"/>
              <a:t>cnt</a:t>
            </a:r>
            <a:r>
              <a:rPr lang="en-US" sz="2000" dirty="0"/>
              <a:t> = 5</a:t>
            </a:r>
          </a:p>
          <a:p>
            <a:r>
              <a:rPr lang="en-US" sz="2000" dirty="0"/>
              <a:t>f = float(</a:t>
            </a:r>
            <a:r>
              <a:rPr lang="en-US" sz="2000" dirty="0" err="1"/>
              <a:t>cnt</a:t>
            </a:r>
            <a:r>
              <a:rPr lang="en-US" sz="2000" dirty="0"/>
              <a:t>)  </a:t>
            </a:r>
          </a:p>
          <a:p>
            <a:r>
              <a:rPr lang="en-US" sz="2000" dirty="0"/>
              <a:t>age = 25</a:t>
            </a:r>
          </a:p>
          <a:p>
            <a:r>
              <a:rPr lang="en-US" sz="2000" dirty="0"/>
              <a:t>s2 = str(age) </a:t>
            </a:r>
            <a:endParaRPr lang="en-GB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9F384-2ACD-B26A-ED7D-77FCBBF2500E}"/>
              </a:ext>
            </a:extLst>
          </p:cNvPr>
          <p:cNvSpPr txBox="1"/>
          <p:nvPr/>
        </p:nvSpPr>
        <p:spPr>
          <a:xfrm>
            <a:off x="6584615" y="4027361"/>
            <a:ext cx="15022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Output:</a:t>
            </a:r>
          </a:p>
          <a:p>
            <a:r>
              <a:rPr lang="en-US" sz="2000" dirty="0"/>
              <a:t>10</a:t>
            </a:r>
          </a:p>
          <a:p>
            <a:r>
              <a:rPr lang="en-US" sz="2000" dirty="0"/>
              <a:t>5.0</a:t>
            </a:r>
          </a:p>
          <a:p>
            <a:r>
              <a:rPr lang="en-US" sz="2000" dirty="0"/>
              <a:t>25</a:t>
            </a:r>
            <a:endParaRPr lang="en-GB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CCEA3-7BBB-3965-48BB-6932CF3A15A7}"/>
              </a:ext>
            </a:extLst>
          </p:cNvPr>
          <p:cNvSpPr txBox="1"/>
          <p:nvPr/>
        </p:nvSpPr>
        <p:spPr>
          <a:xfrm>
            <a:off x="3914813" y="4232499"/>
            <a:ext cx="11787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print(n)  </a:t>
            </a:r>
          </a:p>
          <a:p>
            <a:r>
              <a:rPr lang="en-US" sz="2000" dirty="0"/>
              <a:t>print(f)  </a:t>
            </a:r>
          </a:p>
          <a:p>
            <a:r>
              <a:rPr lang="en-US" sz="2000" dirty="0"/>
              <a:t>print(s2)  </a:t>
            </a: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65375873-3D82-8CA2-7928-7E5514A77767}"/>
              </a:ext>
            </a:extLst>
          </p:cNvPr>
          <p:cNvSpPr/>
          <p:nvPr/>
        </p:nvSpPr>
        <p:spPr>
          <a:xfrm>
            <a:off x="5240383" y="4672149"/>
            <a:ext cx="777240" cy="287383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83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5621FA-5746-12D2-14FD-4B3236EF6457}"/>
              </a:ext>
            </a:extLst>
          </p:cNvPr>
          <p:cNvSpPr txBox="1"/>
          <p:nvPr/>
        </p:nvSpPr>
        <p:spPr>
          <a:xfrm>
            <a:off x="687355" y="122988"/>
            <a:ext cx="7927910" cy="29546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Getting the Type of Variable</a:t>
            </a:r>
          </a:p>
          <a:p>
            <a:r>
              <a:rPr lang="en-US" dirty="0"/>
              <a:t>In Python, we can determine the type of a variable using the </a:t>
            </a:r>
            <a:r>
              <a:rPr lang="en-US" dirty="0">
                <a:solidFill>
                  <a:srgbClr val="FF0000"/>
                </a:solidFill>
              </a:rPr>
              <a:t>type() </a:t>
            </a:r>
            <a:r>
              <a:rPr lang="en-US" dirty="0"/>
              <a:t>function. This built-in function returns the type of the object passed to it.</a:t>
            </a:r>
          </a:p>
          <a:p>
            <a:endParaRPr lang="en-US" dirty="0"/>
          </a:p>
          <a:p>
            <a:r>
              <a:rPr lang="en-US" dirty="0"/>
              <a:t>n = 42</a:t>
            </a:r>
          </a:p>
          <a:p>
            <a:r>
              <a:rPr lang="en-US" dirty="0"/>
              <a:t>f = 3.14</a:t>
            </a:r>
          </a:p>
          <a:p>
            <a:r>
              <a:rPr lang="en-US" dirty="0"/>
              <a:t>s = "Hello, World!"</a:t>
            </a:r>
          </a:p>
          <a:p>
            <a:r>
              <a:rPr lang="en-US" dirty="0"/>
              <a:t>li = [1, 2, 3]</a:t>
            </a:r>
          </a:p>
          <a:p>
            <a:r>
              <a:rPr lang="en-US" dirty="0"/>
              <a:t>d = {'key': 'value’}</a:t>
            </a:r>
          </a:p>
          <a:p>
            <a:r>
              <a:rPr lang="en-US" dirty="0"/>
              <a:t>cool = 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2E23A-01E8-5746-DAD4-36523CC3E462}"/>
              </a:ext>
            </a:extLst>
          </p:cNvPr>
          <p:cNvSpPr txBox="1"/>
          <p:nvPr/>
        </p:nvSpPr>
        <p:spPr>
          <a:xfrm>
            <a:off x="3749662" y="1117935"/>
            <a:ext cx="19998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print(type(n))   </a:t>
            </a:r>
          </a:p>
          <a:p>
            <a:r>
              <a:rPr lang="en-US" dirty="0"/>
              <a:t>print(type(f)) </a:t>
            </a:r>
          </a:p>
          <a:p>
            <a:r>
              <a:rPr lang="en-US" dirty="0"/>
              <a:t>print(type(s))   </a:t>
            </a:r>
          </a:p>
          <a:p>
            <a:r>
              <a:rPr lang="en-US" dirty="0"/>
              <a:t>print(type(li))     </a:t>
            </a:r>
          </a:p>
          <a:p>
            <a:r>
              <a:rPr lang="en-US" dirty="0"/>
              <a:t>print(type(d))     </a:t>
            </a:r>
          </a:p>
          <a:p>
            <a:r>
              <a:rPr lang="en-US" dirty="0"/>
              <a:t>print(type(cool)) 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069E05-96C6-CE03-D0EA-6DC81E7C632E}"/>
              </a:ext>
            </a:extLst>
          </p:cNvPr>
          <p:cNvSpPr txBox="1"/>
          <p:nvPr/>
        </p:nvSpPr>
        <p:spPr>
          <a:xfrm>
            <a:off x="6636242" y="942983"/>
            <a:ext cx="18008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Output:</a:t>
            </a:r>
          </a:p>
          <a:p>
            <a:r>
              <a:rPr lang="en-US" dirty="0"/>
              <a:t>&lt;class 'int'&gt; </a:t>
            </a:r>
          </a:p>
          <a:p>
            <a:r>
              <a:rPr lang="en-US" dirty="0"/>
              <a:t>&lt;class 'float'&gt; </a:t>
            </a:r>
          </a:p>
          <a:p>
            <a:r>
              <a:rPr lang="en-US" dirty="0"/>
              <a:t>&lt;class 'str'&gt; </a:t>
            </a:r>
          </a:p>
          <a:p>
            <a:r>
              <a:rPr lang="en-US" dirty="0"/>
              <a:t>&lt;class 'list'&gt; </a:t>
            </a:r>
          </a:p>
          <a:p>
            <a:r>
              <a:rPr lang="en-US" dirty="0"/>
              <a:t>&lt;class '</a:t>
            </a:r>
            <a:r>
              <a:rPr lang="en-US" dirty="0" err="1"/>
              <a:t>dict</a:t>
            </a:r>
            <a:r>
              <a:rPr lang="en-US" dirty="0"/>
              <a:t>'&gt; </a:t>
            </a:r>
          </a:p>
          <a:p>
            <a:r>
              <a:rPr lang="en-US" dirty="0"/>
              <a:t>&lt;class 'bool'&gt;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C48F94-9621-787C-4C26-84623AC79EE0}"/>
              </a:ext>
            </a:extLst>
          </p:cNvPr>
          <p:cNvSpPr txBox="1"/>
          <p:nvPr/>
        </p:nvSpPr>
        <p:spPr>
          <a:xfrm>
            <a:off x="618930" y="3368925"/>
            <a:ext cx="8052319" cy="32316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Delete a Variable Using del Keyword</a:t>
            </a:r>
          </a:p>
          <a:p>
            <a:r>
              <a:rPr lang="en-US" sz="2000" dirty="0"/>
              <a:t>We can remove a variable from the namespace using the del keyword. This deletes the variable and frees up the memory it was using.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x = 10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print(x) 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del x</a:t>
            </a:r>
          </a:p>
          <a:p>
            <a:r>
              <a:rPr lang="en-US" sz="2000" dirty="0"/>
              <a:t># Trying to print x after deletion will raise an error</a:t>
            </a:r>
          </a:p>
          <a:p>
            <a:r>
              <a:rPr lang="en-US" sz="2000" dirty="0"/>
              <a:t># print(x)  # Uncommenting this line will raise </a:t>
            </a:r>
            <a:r>
              <a:rPr lang="en-US" sz="2000" dirty="0" err="1"/>
              <a:t>NameError</a:t>
            </a:r>
            <a:r>
              <a:rPr lang="en-US" sz="2000" dirty="0"/>
              <a:t>: name 'x' is not defined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del x removes the variable x from memory.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3647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4" y="0"/>
            <a:ext cx="9143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E7C32-8EF4-92F2-DBE6-18B38FE53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389" y="1118937"/>
            <a:ext cx="2553702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Operators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446669" y="442099"/>
            <a:ext cx="2514948" cy="1630750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Graphic 5" descr="Network Tower">
            <a:extLst>
              <a:ext uri="{FF2B5EF4-FFF2-40B4-BE49-F238E27FC236}">
                <a16:creationId xmlns:a16="http://schemas.microsoft.com/office/drawing/2014/main" id="{600EC0DF-BB17-19E3-A75A-D5BFD44F5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504" y="1127419"/>
            <a:ext cx="4603161" cy="460316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847914" y="4560734"/>
            <a:ext cx="2296085" cy="2297265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683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F00309E-B303-6AC9-D2B5-44DE05895280}"/>
              </a:ext>
            </a:extLst>
          </p:cNvPr>
          <p:cNvSpPr txBox="1"/>
          <p:nvPr/>
        </p:nvSpPr>
        <p:spPr>
          <a:xfrm>
            <a:off x="3124198" y="272535"/>
            <a:ext cx="3082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Arithmetic Operators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DC996-97A1-35A3-D6F3-CB5240FD5687}"/>
              </a:ext>
            </a:extLst>
          </p:cNvPr>
          <p:cNvSpPr txBox="1"/>
          <p:nvPr/>
        </p:nvSpPr>
        <p:spPr>
          <a:xfrm>
            <a:off x="600268" y="949920"/>
            <a:ext cx="406503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# Variables</a:t>
            </a:r>
          </a:p>
          <a:p>
            <a:r>
              <a:rPr lang="en-GB" sz="2000" dirty="0"/>
              <a:t>a = 15</a:t>
            </a:r>
          </a:p>
          <a:p>
            <a:r>
              <a:rPr lang="en-GB" sz="2000" dirty="0"/>
              <a:t>b = 4</a:t>
            </a:r>
          </a:p>
          <a:p>
            <a:endParaRPr lang="en-GB" sz="2000" dirty="0"/>
          </a:p>
          <a:p>
            <a:r>
              <a:rPr lang="en-GB" sz="2000" b="1" dirty="0"/>
              <a:t># Addition</a:t>
            </a:r>
          </a:p>
          <a:p>
            <a:r>
              <a:rPr lang="en-GB" sz="2000" dirty="0"/>
              <a:t>print("Addition:", a + b)  </a:t>
            </a:r>
          </a:p>
          <a:p>
            <a:r>
              <a:rPr lang="en-GB" sz="2000" b="1" dirty="0"/>
              <a:t># Subtraction</a:t>
            </a:r>
          </a:p>
          <a:p>
            <a:r>
              <a:rPr lang="en-GB" sz="2000" dirty="0"/>
              <a:t>print("Subtraction:", a - b) </a:t>
            </a:r>
          </a:p>
          <a:p>
            <a:r>
              <a:rPr lang="en-GB" sz="2000" b="1" dirty="0"/>
              <a:t># Multiplication</a:t>
            </a:r>
          </a:p>
          <a:p>
            <a:r>
              <a:rPr lang="en-GB" sz="2000" dirty="0"/>
              <a:t>print("Multiplication:", a * b)  </a:t>
            </a:r>
          </a:p>
          <a:p>
            <a:r>
              <a:rPr lang="en-GB" sz="2000" b="1" dirty="0"/>
              <a:t># Division</a:t>
            </a:r>
          </a:p>
          <a:p>
            <a:r>
              <a:rPr lang="en-GB" sz="2000" dirty="0"/>
              <a:t>print("Division:", a / b) </a:t>
            </a:r>
          </a:p>
          <a:p>
            <a:r>
              <a:rPr lang="en-GB" sz="2000" b="1" dirty="0"/>
              <a:t># Floor Division</a:t>
            </a:r>
          </a:p>
          <a:p>
            <a:r>
              <a:rPr lang="en-GB" sz="2000" dirty="0"/>
              <a:t>print("Floor Division:", a // b)  </a:t>
            </a:r>
          </a:p>
          <a:p>
            <a:r>
              <a:rPr lang="en-GB" sz="2000" b="1" dirty="0"/>
              <a:t># Modulus</a:t>
            </a:r>
          </a:p>
          <a:p>
            <a:r>
              <a:rPr lang="en-GB" sz="2000" dirty="0"/>
              <a:t>print("Modulus:", a % b) </a:t>
            </a:r>
          </a:p>
          <a:p>
            <a:r>
              <a:rPr lang="en-GB" sz="2000" b="1" dirty="0"/>
              <a:t># Exponentiation</a:t>
            </a:r>
          </a:p>
          <a:p>
            <a:r>
              <a:rPr lang="en-GB" sz="2000" dirty="0"/>
              <a:t>print("Exponentiation:", a ** 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3CAF62-75AD-C034-FEF4-04D63D73F0DA}"/>
              </a:ext>
            </a:extLst>
          </p:cNvPr>
          <p:cNvSpPr txBox="1"/>
          <p:nvPr/>
        </p:nvSpPr>
        <p:spPr>
          <a:xfrm>
            <a:off x="5663993" y="2027888"/>
            <a:ext cx="2796073" cy="255454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sz="2000" b="1" dirty="0"/>
              <a:t>Output</a:t>
            </a:r>
          </a:p>
          <a:p>
            <a:r>
              <a:rPr lang="en-GB" sz="2000" dirty="0"/>
              <a:t>Addition: 19</a:t>
            </a:r>
          </a:p>
          <a:p>
            <a:r>
              <a:rPr lang="en-GB" sz="2000" dirty="0"/>
              <a:t>Subtraction: 11</a:t>
            </a:r>
          </a:p>
          <a:p>
            <a:r>
              <a:rPr lang="en-GB" sz="2000" dirty="0"/>
              <a:t>Multiplication: 60</a:t>
            </a:r>
          </a:p>
          <a:p>
            <a:r>
              <a:rPr lang="en-GB" sz="2000" dirty="0"/>
              <a:t>Division: 3.75</a:t>
            </a:r>
          </a:p>
          <a:p>
            <a:r>
              <a:rPr lang="en-GB" sz="2000" dirty="0"/>
              <a:t>Floor Division: 3</a:t>
            </a:r>
          </a:p>
          <a:p>
            <a:r>
              <a:rPr lang="en-GB" sz="2000" dirty="0"/>
              <a:t>Modulus: 3</a:t>
            </a:r>
          </a:p>
          <a:p>
            <a:r>
              <a:rPr lang="en-GB" sz="2000" dirty="0"/>
              <a:t>Exponentiation: 50625</a:t>
            </a:r>
          </a:p>
        </p:txBody>
      </p:sp>
    </p:spTree>
    <p:extLst>
      <p:ext uri="{BB962C8B-B14F-4D97-AF65-F5344CB8AC3E}">
        <p14:creationId xmlns:p14="http://schemas.microsoft.com/office/powerpoint/2010/main" val="273746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A32ED5-1CB9-7FFB-240E-2F4149830118}"/>
              </a:ext>
            </a:extLst>
          </p:cNvPr>
          <p:cNvSpPr txBox="1"/>
          <p:nvPr/>
        </p:nvSpPr>
        <p:spPr>
          <a:xfrm>
            <a:off x="724685" y="1310444"/>
            <a:ext cx="172305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 = 13</a:t>
            </a:r>
          </a:p>
          <a:p>
            <a:r>
              <a:rPr lang="en-US" sz="2000" dirty="0"/>
              <a:t>b = 33</a:t>
            </a:r>
          </a:p>
          <a:p>
            <a:r>
              <a:rPr lang="en-US" sz="2000" dirty="0"/>
              <a:t>​print(a &gt; b)</a:t>
            </a:r>
          </a:p>
          <a:p>
            <a:r>
              <a:rPr lang="en-US" sz="2000" dirty="0"/>
              <a:t>print(a &lt; b)</a:t>
            </a:r>
          </a:p>
          <a:p>
            <a:r>
              <a:rPr lang="en-US" sz="2000" dirty="0"/>
              <a:t>print(a == b)</a:t>
            </a:r>
          </a:p>
          <a:p>
            <a:r>
              <a:rPr lang="en-US" sz="2000" dirty="0"/>
              <a:t>print(a != b)</a:t>
            </a:r>
          </a:p>
          <a:p>
            <a:r>
              <a:rPr lang="en-US" sz="2000" dirty="0"/>
              <a:t>print(a &gt;= b)</a:t>
            </a:r>
          </a:p>
          <a:p>
            <a:r>
              <a:rPr lang="en-US" sz="2000" dirty="0"/>
              <a:t>print(a &lt;= b)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AD1ED-72C1-B3B6-D91C-C1D35B2405E8}"/>
              </a:ext>
            </a:extLst>
          </p:cNvPr>
          <p:cNvSpPr txBox="1"/>
          <p:nvPr/>
        </p:nvSpPr>
        <p:spPr>
          <a:xfrm>
            <a:off x="2586142" y="1568457"/>
            <a:ext cx="119742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 b="1" dirty="0"/>
              <a:t>Output</a:t>
            </a:r>
          </a:p>
          <a:p>
            <a:r>
              <a:rPr lang="da-DK" sz="2000" dirty="0"/>
              <a:t>False</a:t>
            </a:r>
          </a:p>
          <a:p>
            <a:r>
              <a:rPr lang="da-DK" sz="2000" dirty="0"/>
              <a:t>True</a:t>
            </a:r>
          </a:p>
          <a:p>
            <a:r>
              <a:rPr lang="da-DK" sz="2000" dirty="0"/>
              <a:t>False</a:t>
            </a:r>
          </a:p>
          <a:p>
            <a:r>
              <a:rPr lang="da-DK" sz="2000" dirty="0"/>
              <a:t>True</a:t>
            </a:r>
          </a:p>
          <a:p>
            <a:r>
              <a:rPr lang="da-DK" sz="2000" dirty="0"/>
              <a:t>False</a:t>
            </a:r>
          </a:p>
          <a:p>
            <a:r>
              <a:rPr lang="da-DK" sz="2000" dirty="0"/>
              <a:t>True</a:t>
            </a:r>
            <a:endParaRPr lang="en-GB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856A9-7A1A-3D6A-A9A3-173CADE4B474}"/>
              </a:ext>
            </a:extLst>
          </p:cNvPr>
          <p:cNvSpPr txBox="1"/>
          <p:nvPr/>
        </p:nvSpPr>
        <p:spPr>
          <a:xfrm>
            <a:off x="735576" y="4347719"/>
            <a:ext cx="26965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None/>
            </a:pPr>
            <a:r>
              <a:rPr lang="en-GB" sz="2400" b="1" i="0" dirty="0">
                <a:solidFill>
                  <a:srgbClr val="273239"/>
                </a:solidFill>
                <a:effectLst/>
              </a:rPr>
              <a:t>Logical Operators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4CEE9-C4D6-12DD-7D26-E3F31576570D}"/>
              </a:ext>
            </a:extLst>
          </p:cNvPr>
          <p:cNvSpPr txBox="1"/>
          <p:nvPr/>
        </p:nvSpPr>
        <p:spPr>
          <a:xfrm>
            <a:off x="696691" y="747517"/>
            <a:ext cx="31444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Comparison Operators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D5DA84-2F0F-6498-99F7-86546DB987FE}"/>
              </a:ext>
            </a:extLst>
          </p:cNvPr>
          <p:cNvSpPr txBox="1"/>
          <p:nvPr/>
        </p:nvSpPr>
        <p:spPr>
          <a:xfrm>
            <a:off x="724685" y="4889056"/>
            <a:ext cx="17230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 = True</a:t>
            </a:r>
          </a:p>
          <a:p>
            <a:r>
              <a:rPr lang="en-US" sz="2000" dirty="0"/>
              <a:t>b = False</a:t>
            </a:r>
          </a:p>
          <a:p>
            <a:r>
              <a:rPr lang="en-US" sz="2000" dirty="0"/>
              <a:t>print(a </a:t>
            </a:r>
            <a:r>
              <a:rPr lang="en-US" sz="2000" dirty="0">
                <a:solidFill>
                  <a:srgbClr val="FF0000"/>
                </a:solidFill>
              </a:rPr>
              <a:t>and</a:t>
            </a:r>
            <a:r>
              <a:rPr lang="en-US" sz="2000" dirty="0"/>
              <a:t> b)</a:t>
            </a:r>
          </a:p>
          <a:p>
            <a:r>
              <a:rPr lang="en-US" sz="2000" dirty="0"/>
              <a:t>print(a </a:t>
            </a:r>
            <a:r>
              <a:rPr lang="en-US" sz="2000" dirty="0">
                <a:solidFill>
                  <a:srgbClr val="FF0000"/>
                </a:solidFill>
              </a:rPr>
              <a:t>or</a:t>
            </a:r>
            <a:r>
              <a:rPr lang="en-US" sz="2000" dirty="0"/>
              <a:t> b)</a:t>
            </a:r>
          </a:p>
          <a:p>
            <a:r>
              <a:rPr lang="en-US" sz="2000" dirty="0"/>
              <a:t>print(not a)</a:t>
            </a:r>
            <a:endParaRPr lang="en-GB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465793-87FB-A41A-17A1-DE3B0A316CCE}"/>
              </a:ext>
            </a:extLst>
          </p:cNvPr>
          <p:cNvSpPr txBox="1"/>
          <p:nvPr/>
        </p:nvSpPr>
        <p:spPr>
          <a:xfrm>
            <a:off x="2480395" y="5091894"/>
            <a:ext cx="13031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Output</a:t>
            </a:r>
          </a:p>
          <a:p>
            <a:r>
              <a:rPr lang="en-GB" sz="2000" dirty="0"/>
              <a:t>False</a:t>
            </a:r>
          </a:p>
          <a:p>
            <a:r>
              <a:rPr lang="en-GB" sz="2000" dirty="0"/>
              <a:t>True</a:t>
            </a:r>
          </a:p>
          <a:p>
            <a:r>
              <a:rPr lang="en-GB" sz="2000" dirty="0"/>
              <a:t>False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67FFD4-6A0F-C136-53E3-8E8F5020D9CD}"/>
              </a:ext>
            </a:extLst>
          </p:cNvPr>
          <p:cNvSpPr txBox="1"/>
          <p:nvPr/>
        </p:nvSpPr>
        <p:spPr>
          <a:xfrm>
            <a:off x="5590591" y="743359"/>
            <a:ext cx="31879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Assignment Operators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AD89E0-14CB-3DBF-617D-39A16206AC43}"/>
              </a:ext>
            </a:extLst>
          </p:cNvPr>
          <p:cNvSpPr txBox="1"/>
          <p:nvPr/>
        </p:nvSpPr>
        <p:spPr>
          <a:xfrm>
            <a:off x="5590591" y="1205024"/>
            <a:ext cx="12804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 = 10</a:t>
            </a:r>
          </a:p>
          <a:p>
            <a:r>
              <a:rPr lang="en-US" sz="2000" dirty="0"/>
              <a:t>b = a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print(b)</a:t>
            </a:r>
          </a:p>
          <a:p>
            <a:r>
              <a:rPr lang="en-US" sz="2000" dirty="0"/>
              <a:t>b += a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print(b)</a:t>
            </a:r>
          </a:p>
          <a:p>
            <a:r>
              <a:rPr lang="en-US" sz="2000" dirty="0"/>
              <a:t>b -= a</a:t>
            </a:r>
          </a:p>
          <a:p>
            <a:r>
              <a:rPr lang="en-US" sz="2000" dirty="0">
                <a:solidFill>
                  <a:srgbClr val="92D050"/>
                </a:solidFill>
              </a:rPr>
              <a:t>print(b)</a:t>
            </a:r>
          </a:p>
          <a:p>
            <a:r>
              <a:rPr lang="en-US" sz="2000" dirty="0"/>
              <a:t>b *= a</a:t>
            </a:r>
          </a:p>
          <a:p>
            <a:r>
              <a:rPr lang="en-US" sz="2000" dirty="0">
                <a:solidFill>
                  <a:srgbClr val="92D050"/>
                </a:solidFill>
              </a:rPr>
              <a:t>print(b)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57521E-F32E-5E63-2559-669C579989FA}"/>
              </a:ext>
            </a:extLst>
          </p:cNvPr>
          <p:cNvSpPr txBox="1"/>
          <p:nvPr/>
        </p:nvSpPr>
        <p:spPr>
          <a:xfrm>
            <a:off x="7590449" y="1388160"/>
            <a:ext cx="118810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Output</a:t>
            </a:r>
          </a:p>
          <a:p>
            <a:r>
              <a:rPr lang="en-US" sz="2000" dirty="0"/>
              <a:t>10</a:t>
            </a:r>
          </a:p>
          <a:p>
            <a:r>
              <a:rPr lang="en-US" sz="2000" dirty="0"/>
              <a:t>20</a:t>
            </a:r>
          </a:p>
          <a:p>
            <a:r>
              <a:rPr lang="en-US" sz="2000" dirty="0"/>
              <a:t>10</a:t>
            </a:r>
          </a:p>
          <a:p>
            <a:r>
              <a:rPr lang="en-US" sz="2000" dirty="0"/>
              <a:t>100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60B1FF-E781-540B-F898-E7AE709FA6C6}"/>
              </a:ext>
            </a:extLst>
          </p:cNvPr>
          <p:cNvSpPr txBox="1"/>
          <p:nvPr/>
        </p:nvSpPr>
        <p:spPr>
          <a:xfrm>
            <a:off x="5678196" y="4347719"/>
            <a:ext cx="2833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Identity Operators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76C888-0BE7-2C94-8716-ED949D2E23D7}"/>
              </a:ext>
            </a:extLst>
          </p:cNvPr>
          <p:cNvSpPr txBox="1"/>
          <p:nvPr/>
        </p:nvSpPr>
        <p:spPr>
          <a:xfrm>
            <a:off x="5556379" y="4809384"/>
            <a:ext cx="184901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a = 10</a:t>
            </a:r>
          </a:p>
          <a:p>
            <a:r>
              <a:rPr lang="en-GB" sz="2000" dirty="0"/>
              <a:t>b = 20</a:t>
            </a:r>
          </a:p>
          <a:p>
            <a:r>
              <a:rPr lang="en-GB" sz="2000" dirty="0"/>
              <a:t>c = a</a:t>
            </a:r>
          </a:p>
          <a:p>
            <a:endParaRPr lang="en-GB" sz="2000" dirty="0"/>
          </a:p>
          <a:p>
            <a:r>
              <a:rPr lang="en-GB" sz="2000" dirty="0"/>
              <a:t>print(a </a:t>
            </a:r>
            <a:r>
              <a:rPr lang="en-GB" sz="2000" dirty="0">
                <a:solidFill>
                  <a:srgbClr val="92D050"/>
                </a:solidFill>
              </a:rPr>
              <a:t>is not </a:t>
            </a:r>
            <a:r>
              <a:rPr lang="en-GB" sz="2000" dirty="0"/>
              <a:t>b)</a:t>
            </a:r>
          </a:p>
          <a:p>
            <a:r>
              <a:rPr lang="en-GB" sz="2000" dirty="0"/>
              <a:t>print(a </a:t>
            </a:r>
            <a:r>
              <a:rPr lang="en-GB" sz="2000" dirty="0">
                <a:solidFill>
                  <a:srgbClr val="FF0000"/>
                </a:solidFill>
              </a:rPr>
              <a:t>is</a:t>
            </a:r>
            <a:r>
              <a:rPr lang="en-GB" sz="2000" dirty="0"/>
              <a:t> 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D2925-77A8-50C7-C34C-4C57488E0DE0}"/>
              </a:ext>
            </a:extLst>
          </p:cNvPr>
          <p:cNvSpPr txBox="1"/>
          <p:nvPr/>
        </p:nvSpPr>
        <p:spPr>
          <a:xfrm>
            <a:off x="7696201" y="5622988"/>
            <a:ext cx="1082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Output</a:t>
            </a:r>
          </a:p>
          <a:p>
            <a:r>
              <a:rPr lang="en-GB" sz="2000" dirty="0"/>
              <a:t>True</a:t>
            </a:r>
          </a:p>
          <a:p>
            <a:r>
              <a:rPr lang="en-GB" sz="2000" dirty="0"/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2B4B1-F853-A933-F911-9E5D381C5906}"/>
              </a:ext>
            </a:extLst>
          </p:cNvPr>
          <p:cNvSpPr txBox="1"/>
          <p:nvPr/>
        </p:nvSpPr>
        <p:spPr>
          <a:xfrm>
            <a:off x="3374578" y="203423"/>
            <a:ext cx="2403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Decision-making</a:t>
            </a:r>
          </a:p>
        </p:txBody>
      </p:sp>
      <p:pic>
        <p:nvPicPr>
          <p:cNvPr id="13" name="Picture 12" descr="Paper head with arrow">
            <a:extLst>
              <a:ext uri="{FF2B5EF4-FFF2-40B4-BE49-F238E27FC236}">
                <a16:creationId xmlns:a16="http://schemas.microsoft.com/office/drawing/2014/main" id="{3D09461F-4742-714F-97DE-A2B091CA98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715"/>
          <a:stretch>
            <a:fillRect/>
          </a:stretch>
        </p:blipFill>
        <p:spPr>
          <a:xfrm>
            <a:off x="3510102" y="2782390"/>
            <a:ext cx="1821539" cy="186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4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5" grpId="0"/>
      <p:bldP spid="17" grpId="0"/>
      <p:bldP spid="21" grpId="0"/>
      <p:bldP spid="23" grpId="0"/>
      <p:bldP spid="25" grpId="0"/>
      <p:bldP spid="29" grpId="0"/>
      <p:bldP spid="31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ite letters in 3D form">
            <a:extLst>
              <a:ext uri="{FF2B5EF4-FFF2-40B4-BE49-F238E27FC236}">
                <a16:creationId xmlns:a16="http://schemas.microsoft.com/office/drawing/2014/main" id="{9312A790-2E62-0BFE-73C6-0D4F0087B6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929" r="-1" b="-1"/>
          <a:stretch>
            <a:fillRect/>
          </a:stretch>
        </p:blipFill>
        <p:spPr>
          <a:xfrm>
            <a:off x="20" y="10"/>
            <a:ext cx="6501364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3739" y="0"/>
            <a:ext cx="6360260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06424-E774-4D03-5FB9-172724955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450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b="1"/>
              <a:t>Keywords</a:t>
            </a:r>
            <a:endParaRPr lang="en-US" sz="4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796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8736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029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317CD4-CC12-BDF6-BC4B-5CBEBC57C6F2}"/>
              </a:ext>
            </a:extLst>
          </p:cNvPr>
          <p:cNvSpPr txBox="1"/>
          <p:nvPr/>
        </p:nvSpPr>
        <p:spPr>
          <a:xfrm>
            <a:off x="119121" y="395602"/>
            <a:ext cx="36731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B050"/>
                </a:solidFill>
              </a:rPr>
              <a:t>import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0070C0"/>
                </a:solidFill>
              </a:rPr>
              <a:t>keyword</a:t>
            </a:r>
          </a:p>
          <a:p>
            <a:endParaRPr lang="en-GB" sz="2000" dirty="0"/>
          </a:p>
          <a:p>
            <a:r>
              <a:rPr lang="en-GB" sz="2000" dirty="0"/>
              <a:t># printing all keywords using "</a:t>
            </a:r>
            <a:r>
              <a:rPr lang="en-GB" sz="2000" dirty="0" err="1">
                <a:solidFill>
                  <a:srgbClr val="FF0000"/>
                </a:solidFill>
              </a:rPr>
              <a:t>kwlist</a:t>
            </a:r>
            <a:r>
              <a:rPr lang="en-GB" sz="2000" dirty="0">
                <a:solidFill>
                  <a:srgbClr val="FF0000"/>
                </a:solidFill>
              </a:rPr>
              <a:t>()</a:t>
            </a:r>
            <a:r>
              <a:rPr lang="en-GB" sz="2000" dirty="0"/>
              <a:t>"</a:t>
            </a:r>
          </a:p>
          <a:p>
            <a:r>
              <a:rPr lang="en-GB" sz="2000" dirty="0"/>
              <a:t>print("The list of keywords are : ")</a:t>
            </a:r>
          </a:p>
          <a:p>
            <a:r>
              <a:rPr lang="en-GB" sz="2000" dirty="0"/>
              <a:t>print(</a:t>
            </a:r>
            <a:r>
              <a:rPr lang="en-GB" sz="2000" dirty="0" err="1"/>
              <a:t>keyword.</a:t>
            </a:r>
            <a:r>
              <a:rPr lang="en-GB" sz="2000" dirty="0" err="1">
                <a:solidFill>
                  <a:srgbClr val="FF0000"/>
                </a:solidFill>
              </a:rPr>
              <a:t>kwlist</a:t>
            </a:r>
            <a:r>
              <a:rPr lang="en-GB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92B8D-9FBA-808E-8DBE-9D351810EB9F}"/>
              </a:ext>
            </a:extLst>
          </p:cNvPr>
          <p:cNvSpPr txBox="1"/>
          <p:nvPr/>
        </p:nvSpPr>
        <p:spPr>
          <a:xfrm>
            <a:off x="3837993" y="212722"/>
            <a:ext cx="5144276" cy="26571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l" rtl="0" fontAlgn="base">
              <a:spcAft>
                <a:spcPts val="750"/>
              </a:spcAft>
              <a:buNone/>
            </a:pPr>
            <a:r>
              <a:rPr lang="en-GB" sz="2000" b="1" dirty="0">
                <a:solidFill>
                  <a:srgbClr val="273239"/>
                </a:solidFill>
                <a:effectLst/>
              </a:rPr>
              <a:t>Output</a:t>
            </a:r>
          </a:p>
          <a:p>
            <a:pPr algn="l" rtl="0" fontAlgn="base">
              <a:spcAft>
                <a:spcPts val="750"/>
              </a:spcAft>
              <a:buNone/>
            </a:pPr>
            <a:r>
              <a:rPr lang="en-GB" sz="2000" b="0" dirty="0">
                <a:solidFill>
                  <a:srgbClr val="273239"/>
                </a:solidFill>
                <a:effectLst/>
              </a:rPr>
              <a:t>The list of keywords are: </a:t>
            </a:r>
            <a:br>
              <a:rPr lang="en-GB" sz="2000" b="0" dirty="0">
                <a:solidFill>
                  <a:srgbClr val="273239"/>
                </a:solidFill>
                <a:effectLst/>
              </a:rPr>
            </a:br>
            <a:r>
              <a:rPr lang="en-GB" sz="2000" b="0" dirty="0">
                <a:solidFill>
                  <a:srgbClr val="273239"/>
                </a:solidFill>
                <a:effectLst/>
              </a:rPr>
              <a:t>['False', 'None', 'True',"__</a:t>
            </a:r>
            <a:r>
              <a:rPr lang="en-GB" sz="2000" b="0" dirty="0" err="1">
                <a:solidFill>
                  <a:srgbClr val="273239"/>
                </a:solidFill>
                <a:effectLst/>
              </a:rPr>
              <a:t>peg_parser</a:t>
            </a:r>
            <a:r>
              <a:rPr lang="en-GB" sz="2000" b="0" dirty="0">
                <a:solidFill>
                  <a:srgbClr val="273239"/>
                </a:solidFill>
                <a:effectLst/>
              </a:rPr>
              <a:t>__ 'and', 'as', 'assert', 'async', 'await', 'break', 'class', 'continue', 'def', 'del', '</a:t>
            </a:r>
            <a:r>
              <a:rPr lang="en-GB" sz="2000" b="0" dirty="0" err="1">
                <a:solidFill>
                  <a:srgbClr val="273239"/>
                </a:solidFill>
                <a:effectLst/>
              </a:rPr>
              <a:t>elif</a:t>
            </a:r>
            <a:r>
              <a:rPr lang="en-GB" sz="2000" b="0" dirty="0">
                <a:solidFill>
                  <a:srgbClr val="273239"/>
                </a:solidFill>
                <a:effectLst/>
              </a:rPr>
              <a:t>', 'else', 'except', 'finally', 'for', 'from', 'global', 'if', 'import', 'in', 'is', 'lambda', 'nonlocal', 'not', 'or', 'pass', 'raise', 'return', 'try', 'while', 'with', 'yield']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8CBE7-B415-9E00-0761-DE6B14C79994}"/>
              </a:ext>
            </a:extLst>
          </p:cNvPr>
          <p:cNvSpPr txBox="1"/>
          <p:nvPr/>
        </p:nvSpPr>
        <p:spPr>
          <a:xfrm>
            <a:off x="227045" y="3176100"/>
            <a:ext cx="865569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What Happens if We Use Keywords as Variable Names ?</a:t>
            </a:r>
          </a:p>
          <a:p>
            <a:r>
              <a:rPr lang="en-US" sz="2000" dirty="0"/>
              <a:t>If we attempt to use a keyword as a variable, Python will raise a </a:t>
            </a:r>
            <a:r>
              <a:rPr lang="en-US" sz="2000" dirty="0" err="1"/>
              <a:t>SyntaxError</a:t>
            </a:r>
            <a:r>
              <a:rPr lang="en-US" sz="2000" dirty="0"/>
              <a:t>. Let's look at an example:</a:t>
            </a:r>
          </a:p>
          <a:p>
            <a:pPr lvl="3"/>
            <a:r>
              <a:rPr lang="en-US" sz="2000" dirty="0">
                <a:solidFill>
                  <a:schemeClr val="accent2"/>
                </a:solidFill>
              </a:rPr>
              <a:t>for = 10 </a:t>
            </a:r>
          </a:p>
          <a:p>
            <a:pPr lvl="3"/>
            <a:r>
              <a:rPr lang="en-US" sz="2000" dirty="0">
                <a:solidFill>
                  <a:schemeClr val="accent2"/>
                </a:solidFill>
              </a:rPr>
              <a:t>print(for)</a:t>
            </a:r>
          </a:p>
          <a:p>
            <a:r>
              <a:rPr lang="en-US" sz="2000" b="1" dirty="0"/>
              <a:t>Output</a:t>
            </a:r>
          </a:p>
          <a:p>
            <a:r>
              <a:rPr lang="en-US" sz="2000" dirty="0"/>
              <a:t>File "/home/</a:t>
            </a:r>
            <a:r>
              <a:rPr lang="en-US" sz="2000" dirty="0" err="1"/>
              <a:t>latop</a:t>
            </a:r>
            <a:r>
              <a:rPr lang="en-US" sz="2000" dirty="0"/>
              <a:t>/</a:t>
            </a:r>
            <a:r>
              <a:rPr lang="en-US" sz="2000" dirty="0" err="1"/>
              <a:t>india</a:t>
            </a:r>
            <a:r>
              <a:rPr lang="en-US" sz="2000" dirty="0"/>
              <a:t>/filename.py", line 1</a:t>
            </a:r>
          </a:p>
          <a:p>
            <a:r>
              <a:rPr lang="en-US" sz="2000" dirty="0"/>
              <a:t>    for = 10 </a:t>
            </a:r>
          </a:p>
          <a:p>
            <a:r>
              <a:rPr lang="en-US" sz="2000" dirty="0"/>
              <a:t>        ^</a:t>
            </a:r>
          </a:p>
          <a:p>
            <a:r>
              <a:rPr lang="en-US" sz="2000" dirty="0" err="1"/>
              <a:t>SyntaxError</a:t>
            </a:r>
            <a:r>
              <a:rPr lang="en-US" sz="2000" dirty="0"/>
              <a:t>: invalid syntax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31386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720953"/>
            <a:ext cx="7886700" cy="5416094"/>
          </a:xfrm>
          <a:custGeom>
            <a:avLst/>
            <a:gdLst>
              <a:gd name="connsiteX0" fmla="*/ 0 w 7886700"/>
              <a:gd name="connsiteY0" fmla="*/ 0 h 5416094"/>
              <a:gd name="connsiteX1" fmla="*/ 578358 w 7886700"/>
              <a:gd name="connsiteY1" fmla="*/ 0 h 5416094"/>
              <a:gd name="connsiteX2" fmla="*/ 998982 w 7886700"/>
              <a:gd name="connsiteY2" fmla="*/ 0 h 5416094"/>
              <a:gd name="connsiteX3" fmla="*/ 1813941 w 7886700"/>
              <a:gd name="connsiteY3" fmla="*/ 0 h 5416094"/>
              <a:gd name="connsiteX4" fmla="*/ 2392299 w 7886700"/>
              <a:gd name="connsiteY4" fmla="*/ 0 h 5416094"/>
              <a:gd name="connsiteX5" fmla="*/ 2970657 w 7886700"/>
              <a:gd name="connsiteY5" fmla="*/ 0 h 5416094"/>
              <a:gd name="connsiteX6" fmla="*/ 3785616 w 7886700"/>
              <a:gd name="connsiteY6" fmla="*/ 0 h 5416094"/>
              <a:gd name="connsiteX7" fmla="*/ 4285107 w 7886700"/>
              <a:gd name="connsiteY7" fmla="*/ 0 h 5416094"/>
              <a:gd name="connsiteX8" fmla="*/ 5100066 w 7886700"/>
              <a:gd name="connsiteY8" fmla="*/ 0 h 5416094"/>
              <a:gd name="connsiteX9" fmla="*/ 5915025 w 7886700"/>
              <a:gd name="connsiteY9" fmla="*/ 0 h 5416094"/>
              <a:gd name="connsiteX10" fmla="*/ 6572250 w 7886700"/>
              <a:gd name="connsiteY10" fmla="*/ 0 h 5416094"/>
              <a:gd name="connsiteX11" fmla="*/ 7886700 w 7886700"/>
              <a:gd name="connsiteY11" fmla="*/ 0 h 5416094"/>
              <a:gd name="connsiteX12" fmla="*/ 7886700 w 7886700"/>
              <a:gd name="connsiteY12" fmla="*/ 622851 h 5416094"/>
              <a:gd name="connsiteX13" fmla="*/ 7886700 w 7886700"/>
              <a:gd name="connsiteY13" fmla="*/ 1137380 h 5416094"/>
              <a:gd name="connsiteX14" fmla="*/ 7886700 w 7886700"/>
              <a:gd name="connsiteY14" fmla="*/ 1814391 h 5416094"/>
              <a:gd name="connsiteX15" fmla="*/ 7886700 w 7886700"/>
              <a:gd name="connsiteY15" fmla="*/ 2491403 h 5416094"/>
              <a:gd name="connsiteX16" fmla="*/ 7886700 w 7886700"/>
              <a:gd name="connsiteY16" fmla="*/ 3168415 h 5416094"/>
              <a:gd name="connsiteX17" fmla="*/ 7886700 w 7886700"/>
              <a:gd name="connsiteY17" fmla="*/ 3899588 h 5416094"/>
              <a:gd name="connsiteX18" fmla="*/ 7886700 w 7886700"/>
              <a:gd name="connsiteY18" fmla="*/ 4630760 h 5416094"/>
              <a:gd name="connsiteX19" fmla="*/ 7886700 w 7886700"/>
              <a:gd name="connsiteY19" fmla="*/ 5416094 h 5416094"/>
              <a:gd name="connsiteX20" fmla="*/ 7466076 w 7886700"/>
              <a:gd name="connsiteY20" fmla="*/ 5416094 h 5416094"/>
              <a:gd name="connsiteX21" fmla="*/ 6651117 w 7886700"/>
              <a:gd name="connsiteY21" fmla="*/ 5416094 h 5416094"/>
              <a:gd name="connsiteX22" fmla="*/ 5993892 w 7886700"/>
              <a:gd name="connsiteY22" fmla="*/ 5416094 h 5416094"/>
              <a:gd name="connsiteX23" fmla="*/ 5494401 w 7886700"/>
              <a:gd name="connsiteY23" fmla="*/ 5416094 h 5416094"/>
              <a:gd name="connsiteX24" fmla="*/ 4837176 w 7886700"/>
              <a:gd name="connsiteY24" fmla="*/ 5416094 h 5416094"/>
              <a:gd name="connsiteX25" fmla="*/ 4416552 w 7886700"/>
              <a:gd name="connsiteY25" fmla="*/ 5416094 h 5416094"/>
              <a:gd name="connsiteX26" fmla="*/ 3995928 w 7886700"/>
              <a:gd name="connsiteY26" fmla="*/ 5416094 h 5416094"/>
              <a:gd name="connsiteX27" fmla="*/ 3338703 w 7886700"/>
              <a:gd name="connsiteY27" fmla="*/ 5416094 h 5416094"/>
              <a:gd name="connsiteX28" fmla="*/ 2839212 w 7886700"/>
              <a:gd name="connsiteY28" fmla="*/ 5416094 h 5416094"/>
              <a:gd name="connsiteX29" fmla="*/ 2103120 w 7886700"/>
              <a:gd name="connsiteY29" fmla="*/ 5416094 h 5416094"/>
              <a:gd name="connsiteX30" fmla="*/ 1603629 w 7886700"/>
              <a:gd name="connsiteY30" fmla="*/ 5416094 h 5416094"/>
              <a:gd name="connsiteX31" fmla="*/ 867537 w 7886700"/>
              <a:gd name="connsiteY31" fmla="*/ 5416094 h 5416094"/>
              <a:gd name="connsiteX32" fmla="*/ 0 w 7886700"/>
              <a:gd name="connsiteY32" fmla="*/ 5416094 h 5416094"/>
              <a:gd name="connsiteX33" fmla="*/ 0 w 7886700"/>
              <a:gd name="connsiteY33" fmla="*/ 4684921 h 5416094"/>
              <a:gd name="connsiteX34" fmla="*/ 0 w 7886700"/>
              <a:gd name="connsiteY34" fmla="*/ 3953749 h 5416094"/>
              <a:gd name="connsiteX35" fmla="*/ 0 w 7886700"/>
              <a:gd name="connsiteY35" fmla="*/ 3168415 h 5416094"/>
              <a:gd name="connsiteX36" fmla="*/ 0 w 7886700"/>
              <a:gd name="connsiteY36" fmla="*/ 2545564 h 5416094"/>
              <a:gd name="connsiteX37" fmla="*/ 0 w 7886700"/>
              <a:gd name="connsiteY37" fmla="*/ 1760231 h 5416094"/>
              <a:gd name="connsiteX38" fmla="*/ 0 w 7886700"/>
              <a:gd name="connsiteY38" fmla="*/ 1191541 h 5416094"/>
              <a:gd name="connsiteX39" fmla="*/ 0 w 7886700"/>
              <a:gd name="connsiteY39" fmla="*/ 677012 h 5416094"/>
              <a:gd name="connsiteX40" fmla="*/ 0 w 7886700"/>
              <a:gd name="connsiteY4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886700" h="5416094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917044" y="253972"/>
                  <a:pt x="7878280" y="382927"/>
                  <a:pt x="7886700" y="622851"/>
                </a:cubicBezTo>
                <a:cubicBezTo>
                  <a:pt x="7895120" y="862775"/>
                  <a:pt x="7898095" y="881954"/>
                  <a:pt x="7886700" y="1137380"/>
                </a:cubicBezTo>
                <a:cubicBezTo>
                  <a:pt x="7875305" y="1392806"/>
                  <a:pt x="7859449" y="1500954"/>
                  <a:pt x="7886700" y="1814391"/>
                </a:cubicBezTo>
                <a:cubicBezTo>
                  <a:pt x="7913951" y="2127828"/>
                  <a:pt x="7899710" y="2276490"/>
                  <a:pt x="7886700" y="2491403"/>
                </a:cubicBezTo>
                <a:cubicBezTo>
                  <a:pt x="7873690" y="2706316"/>
                  <a:pt x="7899048" y="2943627"/>
                  <a:pt x="7886700" y="3168415"/>
                </a:cubicBezTo>
                <a:cubicBezTo>
                  <a:pt x="7874352" y="3393203"/>
                  <a:pt x="7895759" y="3539359"/>
                  <a:pt x="7886700" y="3899588"/>
                </a:cubicBezTo>
                <a:cubicBezTo>
                  <a:pt x="7877641" y="4259817"/>
                  <a:pt x="7907485" y="4437980"/>
                  <a:pt x="7886700" y="4630760"/>
                </a:cubicBezTo>
                <a:cubicBezTo>
                  <a:pt x="7865915" y="4823540"/>
                  <a:pt x="7871525" y="5198637"/>
                  <a:pt x="7886700" y="5416094"/>
                </a:cubicBezTo>
                <a:cubicBezTo>
                  <a:pt x="7691680" y="5431844"/>
                  <a:pt x="7601555" y="5415681"/>
                  <a:pt x="7466076" y="5416094"/>
                </a:cubicBezTo>
                <a:cubicBezTo>
                  <a:pt x="7330597" y="5416507"/>
                  <a:pt x="6831360" y="5424066"/>
                  <a:pt x="6651117" y="5416094"/>
                </a:cubicBezTo>
                <a:cubicBezTo>
                  <a:pt x="6470874" y="5408122"/>
                  <a:pt x="6162822" y="5448218"/>
                  <a:pt x="5993892" y="5416094"/>
                </a:cubicBezTo>
                <a:cubicBezTo>
                  <a:pt x="5824963" y="5383970"/>
                  <a:pt x="5688089" y="5423575"/>
                  <a:pt x="5494401" y="5416094"/>
                </a:cubicBezTo>
                <a:cubicBezTo>
                  <a:pt x="5300713" y="5408613"/>
                  <a:pt x="5038344" y="5439836"/>
                  <a:pt x="4837176" y="5416094"/>
                </a:cubicBezTo>
                <a:cubicBezTo>
                  <a:pt x="4636008" y="5392352"/>
                  <a:pt x="4547230" y="5414191"/>
                  <a:pt x="4416552" y="5416094"/>
                </a:cubicBezTo>
                <a:cubicBezTo>
                  <a:pt x="4285874" y="5417997"/>
                  <a:pt x="4197467" y="5397786"/>
                  <a:pt x="3995928" y="5416094"/>
                </a:cubicBezTo>
                <a:cubicBezTo>
                  <a:pt x="3794389" y="5434402"/>
                  <a:pt x="3512175" y="5385012"/>
                  <a:pt x="3338703" y="5416094"/>
                </a:cubicBezTo>
                <a:cubicBezTo>
                  <a:pt x="3165232" y="5447176"/>
                  <a:pt x="2961841" y="5402137"/>
                  <a:pt x="2839212" y="5416094"/>
                </a:cubicBezTo>
                <a:cubicBezTo>
                  <a:pt x="2716583" y="5430051"/>
                  <a:pt x="2260631" y="5391454"/>
                  <a:pt x="2103120" y="5416094"/>
                </a:cubicBezTo>
                <a:cubicBezTo>
                  <a:pt x="1945609" y="5440734"/>
                  <a:pt x="1802870" y="5413244"/>
                  <a:pt x="1603629" y="5416094"/>
                </a:cubicBezTo>
                <a:cubicBezTo>
                  <a:pt x="1404388" y="5418944"/>
                  <a:pt x="1036615" y="5428037"/>
                  <a:pt x="867537" y="5416094"/>
                </a:cubicBezTo>
                <a:cubicBezTo>
                  <a:pt x="698459" y="5404151"/>
                  <a:pt x="196765" y="5387017"/>
                  <a:pt x="0" y="5416094"/>
                </a:cubicBezTo>
                <a:cubicBezTo>
                  <a:pt x="-7913" y="5158982"/>
                  <a:pt x="-32352" y="4972281"/>
                  <a:pt x="0" y="4684921"/>
                </a:cubicBezTo>
                <a:cubicBezTo>
                  <a:pt x="32352" y="4397561"/>
                  <a:pt x="-36146" y="4109983"/>
                  <a:pt x="0" y="3953749"/>
                </a:cubicBezTo>
                <a:cubicBezTo>
                  <a:pt x="36146" y="3797515"/>
                  <a:pt x="38942" y="3433311"/>
                  <a:pt x="0" y="3168415"/>
                </a:cubicBezTo>
                <a:cubicBezTo>
                  <a:pt x="-38942" y="2903519"/>
                  <a:pt x="-264" y="2810505"/>
                  <a:pt x="0" y="2545564"/>
                </a:cubicBezTo>
                <a:cubicBezTo>
                  <a:pt x="264" y="2280623"/>
                  <a:pt x="20689" y="1994225"/>
                  <a:pt x="0" y="1760231"/>
                </a:cubicBezTo>
                <a:cubicBezTo>
                  <a:pt x="-20689" y="1526237"/>
                  <a:pt x="16073" y="1386976"/>
                  <a:pt x="0" y="1191541"/>
                </a:cubicBezTo>
                <a:cubicBezTo>
                  <a:pt x="-16073" y="996106"/>
                  <a:pt x="-16965" y="844858"/>
                  <a:pt x="0" y="677012"/>
                </a:cubicBezTo>
                <a:cubicBezTo>
                  <a:pt x="16965" y="509166"/>
                  <a:pt x="85" y="277162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3FC00C9-8236-168F-ECAB-5266E76BE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9140"/>
              </p:ext>
            </p:extLst>
          </p:nvPr>
        </p:nvGraphicFramePr>
        <p:xfrm>
          <a:off x="795201" y="1183613"/>
          <a:ext cx="7600951" cy="45259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352947">
                  <a:extLst>
                    <a:ext uri="{9D8B030D-6E8A-4147-A177-3AD203B41FA5}">
                      <a16:colId xmlns:a16="http://schemas.microsoft.com/office/drawing/2014/main" val="4095919415"/>
                    </a:ext>
                  </a:extLst>
                </a:gridCol>
                <a:gridCol w="5248004">
                  <a:extLst>
                    <a:ext uri="{9D8B030D-6E8A-4147-A177-3AD203B41FA5}">
                      <a16:colId xmlns:a16="http://schemas.microsoft.com/office/drawing/2014/main" val="494866211"/>
                    </a:ext>
                  </a:extLst>
                </a:gridCol>
              </a:tblGrid>
              <a:tr h="2603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b="1" kern="100">
                          <a:effectLst/>
                        </a:rPr>
                        <a:t>Category</a:t>
                      </a:r>
                      <a:endParaRPr lang="en-GB" sz="2000" b="1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627" marR="146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b="1" kern="100">
                          <a:effectLst/>
                        </a:rPr>
                        <a:t>Keywords</a:t>
                      </a:r>
                      <a:endParaRPr lang="en-GB" sz="2000" b="1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627" marR="14627" marT="0" marB="0"/>
                </a:tc>
                <a:extLst>
                  <a:ext uri="{0D108BD9-81ED-4DB2-BD59-A6C34878D82A}">
                    <a16:rowId xmlns:a16="http://schemas.microsoft.com/office/drawing/2014/main" val="23451001"/>
                  </a:ext>
                </a:extLst>
              </a:tr>
              <a:tr h="2603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Value Keywords</a:t>
                      </a:r>
                      <a:endParaRPr lang="en-GB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627" marR="146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solidFill>
                            <a:srgbClr val="FF0000"/>
                          </a:solidFill>
                          <a:effectLst/>
                        </a:rPr>
                        <a:t>True, False, None</a:t>
                      </a:r>
                      <a:endParaRPr lang="en-GB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627" marR="14627" marT="0" marB="0"/>
                </a:tc>
                <a:extLst>
                  <a:ext uri="{0D108BD9-81ED-4DB2-BD59-A6C34878D82A}">
                    <a16:rowId xmlns:a16="http://schemas.microsoft.com/office/drawing/2014/main" val="1567873857"/>
                  </a:ext>
                </a:extLst>
              </a:tr>
              <a:tr h="5107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Operator Keywords</a:t>
                      </a:r>
                      <a:endParaRPr lang="en-GB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627" marR="146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solidFill>
                            <a:srgbClr val="FF0000"/>
                          </a:solidFill>
                          <a:effectLst/>
                        </a:rPr>
                        <a:t>and, or, not, is, in</a:t>
                      </a:r>
                      <a:endParaRPr lang="en-GB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627" marR="14627" marT="0" marB="0"/>
                </a:tc>
                <a:extLst>
                  <a:ext uri="{0D108BD9-81ED-4DB2-BD59-A6C34878D82A}">
                    <a16:rowId xmlns:a16="http://schemas.microsoft.com/office/drawing/2014/main" val="1301505448"/>
                  </a:ext>
                </a:extLst>
              </a:tr>
              <a:tr h="5107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Control Flow Keywords</a:t>
                      </a:r>
                      <a:endParaRPr lang="en-GB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627" marR="146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solidFill>
                            <a:srgbClr val="FF0000"/>
                          </a:solidFill>
                          <a:effectLst/>
                        </a:rPr>
                        <a:t>if, else, </a:t>
                      </a:r>
                      <a:r>
                        <a:rPr lang="en-GB" sz="2000" kern="100" dirty="0" err="1">
                          <a:solidFill>
                            <a:srgbClr val="FF0000"/>
                          </a:solidFill>
                          <a:effectLst/>
                        </a:rPr>
                        <a:t>elif</a:t>
                      </a:r>
                      <a:r>
                        <a:rPr lang="en-GB" sz="2000" kern="100" dirty="0">
                          <a:solidFill>
                            <a:srgbClr val="FF0000"/>
                          </a:solidFill>
                          <a:effectLst/>
                        </a:rPr>
                        <a:t>, for, while, break, continue, pass, try, 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solidFill>
                            <a:srgbClr val="FF0000"/>
                          </a:solidFill>
                          <a:effectLst/>
                        </a:rPr>
                        <a:t>except, finally, raise, assert</a:t>
                      </a:r>
                      <a:endParaRPr lang="en-GB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627" marR="14627" marT="0" marB="0"/>
                </a:tc>
                <a:extLst>
                  <a:ext uri="{0D108BD9-81ED-4DB2-BD59-A6C34878D82A}">
                    <a16:rowId xmlns:a16="http://schemas.microsoft.com/office/drawing/2014/main" val="1435689772"/>
                  </a:ext>
                </a:extLst>
              </a:tr>
              <a:tr h="5107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Function and Class</a:t>
                      </a:r>
                      <a:endParaRPr lang="en-GB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627" marR="146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solidFill>
                            <a:srgbClr val="FF0000"/>
                          </a:solidFill>
                          <a:effectLst/>
                        </a:rPr>
                        <a:t>def, return, lambda, yield, class</a:t>
                      </a:r>
                      <a:endParaRPr lang="en-GB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627" marR="14627" marT="0" marB="0"/>
                </a:tc>
                <a:extLst>
                  <a:ext uri="{0D108BD9-81ED-4DB2-BD59-A6C34878D82A}">
                    <a16:rowId xmlns:a16="http://schemas.microsoft.com/office/drawing/2014/main" val="4077246287"/>
                  </a:ext>
                </a:extLst>
              </a:tr>
              <a:tr h="5107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Context Management</a:t>
                      </a:r>
                      <a:endParaRPr lang="en-GB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627" marR="146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solidFill>
                            <a:srgbClr val="FF0000"/>
                          </a:solidFill>
                          <a:effectLst/>
                        </a:rPr>
                        <a:t>with, as</a:t>
                      </a:r>
                      <a:endParaRPr lang="en-GB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627" marR="14627" marT="0" marB="0"/>
                </a:tc>
                <a:extLst>
                  <a:ext uri="{0D108BD9-81ED-4DB2-BD59-A6C34878D82A}">
                    <a16:rowId xmlns:a16="http://schemas.microsoft.com/office/drawing/2014/main" val="1275293555"/>
                  </a:ext>
                </a:extLst>
              </a:tr>
              <a:tr h="5107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Import and Module</a:t>
                      </a:r>
                      <a:endParaRPr lang="en-GB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627" marR="146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solidFill>
                            <a:srgbClr val="FF0000"/>
                          </a:solidFill>
                          <a:effectLst/>
                        </a:rPr>
                        <a:t>import, from</a:t>
                      </a:r>
                      <a:endParaRPr lang="en-GB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627" marR="14627" marT="0" marB="0"/>
                </a:tc>
                <a:extLst>
                  <a:ext uri="{0D108BD9-81ED-4DB2-BD59-A6C34878D82A}">
                    <a16:rowId xmlns:a16="http://schemas.microsoft.com/office/drawing/2014/main" val="2880082953"/>
                  </a:ext>
                </a:extLst>
              </a:tr>
              <a:tr h="5107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Scope and Namespace</a:t>
                      </a:r>
                      <a:endParaRPr lang="en-GB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627" marR="146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solidFill>
                            <a:srgbClr val="FF0000"/>
                          </a:solidFill>
                          <a:effectLst/>
                        </a:rPr>
                        <a:t>global, nonlocal</a:t>
                      </a:r>
                      <a:endParaRPr lang="en-GB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627" marR="14627" marT="0" marB="0"/>
                </a:tc>
                <a:extLst>
                  <a:ext uri="{0D108BD9-81ED-4DB2-BD59-A6C34878D82A}">
                    <a16:rowId xmlns:a16="http://schemas.microsoft.com/office/drawing/2014/main" val="1358585490"/>
                  </a:ext>
                </a:extLst>
              </a:tr>
              <a:tr h="5107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Async Programming</a:t>
                      </a:r>
                      <a:endParaRPr lang="en-GB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627" marR="146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solidFill>
                            <a:srgbClr val="FF0000"/>
                          </a:solidFill>
                          <a:effectLst/>
                        </a:rPr>
                        <a:t>async, await</a:t>
                      </a:r>
                      <a:endParaRPr lang="en-GB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627" marR="14627" marT="0" marB="0"/>
                </a:tc>
                <a:extLst>
                  <a:ext uri="{0D108BD9-81ED-4DB2-BD59-A6C34878D82A}">
                    <a16:rowId xmlns:a16="http://schemas.microsoft.com/office/drawing/2014/main" val="4113949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65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5437D-86E2-5303-EC2C-542EC630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Synopsis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D2DF8-8679-68F5-A8EA-A660AD373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n-GB" dirty="0"/>
              <a:t>Input and output</a:t>
            </a:r>
          </a:p>
          <a:p>
            <a:r>
              <a:rPr lang="en-GB" dirty="0"/>
              <a:t>Variables</a:t>
            </a:r>
          </a:p>
          <a:p>
            <a:r>
              <a:rPr lang="en-GB" dirty="0"/>
              <a:t>Operators</a:t>
            </a:r>
          </a:p>
          <a:p>
            <a:r>
              <a:rPr lang="en-GB" dirty="0"/>
              <a:t>Keywords</a:t>
            </a:r>
          </a:p>
          <a:p>
            <a:r>
              <a:rPr lang="en-GB" dirty="0"/>
              <a:t>Conditional statements</a:t>
            </a:r>
          </a:p>
          <a:p>
            <a:r>
              <a:rPr lang="en-GB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2279250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8B89398-6069-1285-D1F4-36080CF31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887916"/>
              </p:ext>
            </p:extLst>
          </p:nvPr>
        </p:nvGraphicFramePr>
        <p:xfrm>
          <a:off x="457200" y="156681"/>
          <a:ext cx="8229600" cy="3230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06147">
                  <a:extLst>
                    <a:ext uri="{9D8B030D-6E8A-4147-A177-3AD203B41FA5}">
                      <a16:colId xmlns:a16="http://schemas.microsoft.com/office/drawing/2014/main" val="1264469643"/>
                    </a:ext>
                  </a:extLst>
                </a:gridCol>
                <a:gridCol w="4923453">
                  <a:extLst>
                    <a:ext uri="{9D8B030D-6E8A-4147-A177-3AD203B41FA5}">
                      <a16:colId xmlns:a16="http://schemas.microsoft.com/office/drawing/2014/main" val="24298866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kern="100">
                          <a:effectLst/>
                        </a:rPr>
                        <a:t>Keywords</a:t>
                      </a:r>
                      <a:endParaRPr lang="en-GB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95250" marB="9525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kern="100">
                          <a:effectLst/>
                        </a:rPr>
                        <a:t>Identifiers</a:t>
                      </a:r>
                      <a:endParaRPr lang="en-GB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/>
                </a:tc>
                <a:extLst>
                  <a:ext uri="{0D108BD9-81ED-4DB2-BD59-A6C34878D82A}">
                    <a16:rowId xmlns:a16="http://schemas.microsoft.com/office/drawing/2014/main" val="3447386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kern="100" dirty="0">
                          <a:effectLst/>
                        </a:rPr>
                        <a:t>Reserved words that have a specific meaning.</a:t>
                      </a:r>
                      <a:endParaRPr lang="en-GB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kern="100">
                          <a:effectLst/>
                        </a:rPr>
                        <a:t>Names given to variables, functions, classes, etc.</a:t>
                      </a:r>
                      <a:endParaRPr lang="en-GB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510880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kern="100" dirty="0">
                          <a:effectLst/>
                        </a:rPr>
                        <a:t>Cannot be used as variable names.</a:t>
                      </a:r>
                      <a:endParaRPr lang="en-GB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kern="100">
                          <a:effectLst/>
                        </a:rPr>
                        <a:t>Can be used as variable names if not a keyword.</a:t>
                      </a:r>
                      <a:endParaRPr lang="en-GB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2942322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kern="100" dirty="0">
                          <a:effectLst/>
                        </a:rPr>
                        <a:t>Examples: if, else, for, while</a:t>
                      </a:r>
                      <a:endParaRPr lang="en-GB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kern="100">
                          <a:effectLst/>
                        </a:rPr>
                        <a:t>Examples: x, number, sum, result</a:t>
                      </a:r>
                      <a:endParaRPr lang="en-GB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77098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kern="100" dirty="0">
                          <a:effectLst/>
                        </a:rPr>
                        <a:t>Part of the Python syntax.</a:t>
                      </a:r>
                      <a:endParaRPr lang="en-GB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kern="100">
                          <a:effectLst/>
                        </a:rPr>
                        <a:t>User-defined, meaningful names in the code.</a:t>
                      </a:r>
                      <a:endParaRPr lang="en-GB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1783441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kern="100" dirty="0">
                          <a:effectLst/>
                        </a:rPr>
                        <a:t>Cannot be redefined or changed.</a:t>
                      </a:r>
                      <a:endParaRPr lang="en-GB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kern="100" dirty="0">
                          <a:effectLst/>
                        </a:rPr>
                        <a:t>Can be defined and redefined</a:t>
                      </a:r>
                      <a:endParaRPr lang="en-GB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230888122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ECA64F5-DB40-2880-1673-21C3FF19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692263"/>
              </p:ext>
            </p:extLst>
          </p:nvPr>
        </p:nvGraphicFramePr>
        <p:xfrm>
          <a:off x="382556" y="3648156"/>
          <a:ext cx="8400660" cy="2844168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4282750">
                  <a:extLst>
                    <a:ext uri="{9D8B030D-6E8A-4147-A177-3AD203B41FA5}">
                      <a16:colId xmlns:a16="http://schemas.microsoft.com/office/drawing/2014/main" val="1271180431"/>
                    </a:ext>
                  </a:extLst>
                </a:gridCol>
                <a:gridCol w="4117910">
                  <a:extLst>
                    <a:ext uri="{9D8B030D-6E8A-4147-A177-3AD203B41FA5}">
                      <a16:colId xmlns:a16="http://schemas.microsoft.com/office/drawing/2014/main" val="1379172467"/>
                    </a:ext>
                  </a:extLst>
                </a:gridCol>
              </a:tblGrid>
              <a:tr h="2660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 dirty="0">
                          <a:effectLst/>
                        </a:rPr>
                        <a:t>Keywords</a:t>
                      </a:r>
                      <a:endParaRPr lang="en-GB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 dirty="0">
                          <a:effectLst/>
                        </a:rPr>
                        <a:t>Variables</a:t>
                      </a:r>
                      <a:endParaRPr lang="en-GB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95250" marB="95250" anchor="b"/>
                </a:tc>
                <a:extLst>
                  <a:ext uri="{0D108BD9-81ED-4DB2-BD59-A6C34878D82A}">
                    <a16:rowId xmlns:a16="http://schemas.microsoft.com/office/drawing/2014/main" val="1425074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 dirty="0">
                          <a:effectLst/>
                        </a:rPr>
                        <a:t>Reserved words with predefined meanings.</a:t>
                      </a:r>
                      <a:endParaRPr lang="en-GB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 dirty="0">
                          <a:effectLst/>
                        </a:rPr>
                        <a:t>Used to store data.</a:t>
                      </a:r>
                      <a:endParaRPr lang="en-GB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1334567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 dirty="0">
                          <a:effectLst/>
                        </a:rPr>
                        <a:t>Cannot be modified or used as variable names.</a:t>
                      </a:r>
                      <a:endParaRPr lang="en-GB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 dirty="0">
                          <a:effectLst/>
                        </a:rPr>
                        <a:t>Can be created, modified, and deleted</a:t>
                      </a:r>
                      <a:endParaRPr lang="en-GB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2726418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 dirty="0">
                          <a:effectLst/>
                        </a:rPr>
                        <a:t>Examples: if, while, for</a:t>
                      </a:r>
                      <a:endParaRPr lang="en-GB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 dirty="0">
                          <a:effectLst/>
                        </a:rPr>
                        <a:t>Examples: x, age, name</a:t>
                      </a:r>
                      <a:endParaRPr lang="en-GB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4278379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 dirty="0">
                          <a:effectLst/>
                        </a:rPr>
                        <a:t>Used to define the structure of Python code.</a:t>
                      </a:r>
                      <a:endParaRPr lang="en-GB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 dirty="0">
                          <a:effectLst/>
                        </a:rPr>
                        <a:t>Hold values that are manipulated in the program.</a:t>
                      </a:r>
                      <a:endParaRPr lang="en-GB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3270908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 dirty="0">
                          <a:effectLst/>
                        </a:rPr>
                        <a:t>Fixed by Python language and cannot be altered.</a:t>
                      </a:r>
                      <a:endParaRPr lang="en-GB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 dirty="0">
                          <a:effectLst/>
                        </a:rPr>
                        <a:t>Must follow naming rules but are otherwise flexible.</a:t>
                      </a:r>
                      <a:endParaRPr lang="en-GB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422322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70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Hand holding a pen shading number on a sheet">
            <a:extLst>
              <a:ext uri="{FF2B5EF4-FFF2-40B4-BE49-F238E27FC236}">
                <a16:creationId xmlns:a16="http://schemas.microsoft.com/office/drawing/2014/main" id="{DA9C9492-A24F-F812-ECBC-FBF22F103B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22" r="-1" b="-1"/>
          <a:stretch>
            <a:fillRect/>
          </a:stretch>
        </p:blipFill>
        <p:spPr>
          <a:xfrm>
            <a:off x="20" y="10"/>
            <a:ext cx="6501364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3739" y="0"/>
            <a:ext cx="6360260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4D65B-299A-5380-D716-5E27EE08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450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b="1"/>
              <a:t>Conditional Statements</a:t>
            </a:r>
            <a:endParaRPr lang="en-US" sz="4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796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8736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36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0C58B-271A-E42A-2A89-F864C7E1444A}"/>
              </a:ext>
            </a:extLst>
          </p:cNvPr>
          <p:cNvSpPr/>
          <p:nvPr/>
        </p:nvSpPr>
        <p:spPr>
          <a:xfrm>
            <a:off x="265610" y="2954220"/>
            <a:ext cx="1776549" cy="61395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Condition</a:t>
            </a:r>
          </a:p>
          <a:p>
            <a:pPr algn="ctr"/>
            <a:r>
              <a:rPr lang="en-GB" dirty="0">
                <a:solidFill>
                  <a:srgbClr val="FF0000"/>
                </a:solidFill>
              </a:rPr>
              <a:t>if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29B9D6-4211-05F5-82FF-292E8467AE7A}"/>
              </a:ext>
            </a:extLst>
          </p:cNvPr>
          <p:cNvSpPr/>
          <p:nvPr/>
        </p:nvSpPr>
        <p:spPr>
          <a:xfrm>
            <a:off x="2042159" y="4203899"/>
            <a:ext cx="1776549" cy="5595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Condition</a:t>
            </a:r>
          </a:p>
          <a:p>
            <a:pPr algn="ctr"/>
            <a:r>
              <a:rPr lang="en-GB" dirty="0">
                <a:solidFill>
                  <a:srgbClr val="FF0000"/>
                </a:solidFill>
              </a:rPr>
              <a:t>else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18C20AEC-6839-07A8-ECCA-BFC9E7980D08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2042159" y="3261197"/>
            <a:ext cx="888275" cy="94270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6FAD9B-40D1-3864-D31F-0E2EFEDDD7F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153885" y="1922253"/>
            <a:ext cx="0" cy="1031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D23E6206-8CB2-057F-BD11-D69B0BD313FC}"/>
              </a:ext>
            </a:extLst>
          </p:cNvPr>
          <p:cNvSpPr/>
          <p:nvPr/>
        </p:nvSpPr>
        <p:spPr>
          <a:xfrm>
            <a:off x="523604" y="5442693"/>
            <a:ext cx="1260562" cy="933994"/>
          </a:xfrm>
          <a:prstGeom prst="star5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035DDE-2961-FDA4-CC1A-2A89A5C8A1E2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>
            <a:off x="1153885" y="3568174"/>
            <a:ext cx="0" cy="18745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1D4933C5-DBBE-65EA-557E-12593C027C5C}"/>
              </a:ext>
            </a:extLst>
          </p:cNvPr>
          <p:cNvSpPr/>
          <p:nvPr/>
        </p:nvSpPr>
        <p:spPr>
          <a:xfrm>
            <a:off x="523603" y="1153721"/>
            <a:ext cx="1260562" cy="933994"/>
          </a:xfrm>
          <a:prstGeom prst="star5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3CB063-3A8F-BE9B-2528-0CD92806B28E}"/>
              </a:ext>
            </a:extLst>
          </p:cNvPr>
          <p:cNvSpPr txBox="1"/>
          <p:nvPr/>
        </p:nvSpPr>
        <p:spPr>
          <a:xfrm>
            <a:off x="2995748" y="3333657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TRUE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0A1749-C53F-55F7-FBB6-A9FAA6FD4F3E}"/>
              </a:ext>
            </a:extLst>
          </p:cNvPr>
          <p:cNvSpPr txBox="1"/>
          <p:nvPr/>
        </p:nvSpPr>
        <p:spPr>
          <a:xfrm>
            <a:off x="428896" y="4080249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FALSE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4D39E23-AD97-4369-DB39-60115F6B6B9D}"/>
              </a:ext>
            </a:extLst>
          </p:cNvPr>
          <p:cNvCxnSpPr>
            <a:cxnSpLocks/>
            <a:stCxn id="7" idx="2"/>
            <a:endCxn id="15" idx="4"/>
          </p:cNvCxnSpPr>
          <p:nvPr/>
        </p:nvCxnSpPr>
        <p:spPr>
          <a:xfrm rot="5400000">
            <a:off x="1839289" y="4708301"/>
            <a:ext cx="1036022" cy="114626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1C0587C-C1FC-5C0A-112F-452AB9CDB5C8}"/>
              </a:ext>
            </a:extLst>
          </p:cNvPr>
          <p:cNvSpPr/>
          <p:nvPr/>
        </p:nvSpPr>
        <p:spPr>
          <a:xfrm>
            <a:off x="4992187" y="2329070"/>
            <a:ext cx="1776549" cy="61395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Condition</a:t>
            </a:r>
          </a:p>
          <a:p>
            <a:pPr algn="ctr"/>
            <a:r>
              <a:rPr lang="en-GB" dirty="0">
                <a:solidFill>
                  <a:srgbClr val="FF0000"/>
                </a:solidFill>
              </a:rPr>
              <a:t>if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1C0DB9A-3417-3F04-A1C5-544D0B2D0DEE}"/>
              </a:ext>
            </a:extLst>
          </p:cNvPr>
          <p:cNvSpPr/>
          <p:nvPr/>
        </p:nvSpPr>
        <p:spPr>
          <a:xfrm>
            <a:off x="7121433" y="3335216"/>
            <a:ext cx="1776549" cy="5595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Condition</a:t>
            </a:r>
          </a:p>
          <a:p>
            <a:pPr algn="ctr"/>
            <a:r>
              <a:rPr lang="en-GB" dirty="0" err="1">
                <a:solidFill>
                  <a:schemeClr val="accent2"/>
                </a:solidFill>
              </a:rPr>
              <a:t>elif</a:t>
            </a:r>
            <a:endParaRPr lang="en-GB" dirty="0">
              <a:solidFill>
                <a:schemeClr val="accent2"/>
              </a:solidFill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8E1AF0F2-D6D6-933A-1EA6-0F4273353B33}"/>
              </a:ext>
            </a:extLst>
          </p:cNvPr>
          <p:cNvCxnSpPr>
            <a:cxnSpLocks/>
            <a:stCxn id="33" idx="3"/>
            <a:endCxn id="34" idx="0"/>
          </p:cNvCxnSpPr>
          <p:nvPr/>
        </p:nvCxnSpPr>
        <p:spPr>
          <a:xfrm>
            <a:off x="6768736" y="2636047"/>
            <a:ext cx="1240972" cy="69916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5B3999-BA08-77A5-2AF6-A11F89A75ECB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5880462" y="1619794"/>
            <a:ext cx="0" cy="709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Star: 5 Points 36">
            <a:extLst>
              <a:ext uri="{FF2B5EF4-FFF2-40B4-BE49-F238E27FC236}">
                <a16:creationId xmlns:a16="http://schemas.microsoft.com/office/drawing/2014/main" id="{80193B14-410A-DB3C-25B7-CA4A49AFFD44}"/>
              </a:ext>
            </a:extLst>
          </p:cNvPr>
          <p:cNvSpPr/>
          <p:nvPr/>
        </p:nvSpPr>
        <p:spPr>
          <a:xfrm>
            <a:off x="5250180" y="5549063"/>
            <a:ext cx="1260562" cy="933994"/>
          </a:xfrm>
          <a:prstGeom prst="star5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E9ACB7-6692-0346-9506-5B2A7F55D4C3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>
          <a:xfrm flipH="1">
            <a:off x="5880461" y="2943024"/>
            <a:ext cx="1" cy="26060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3AE5E1A2-BE84-E399-9164-971D7F841F4D}"/>
              </a:ext>
            </a:extLst>
          </p:cNvPr>
          <p:cNvSpPr/>
          <p:nvPr/>
        </p:nvSpPr>
        <p:spPr>
          <a:xfrm>
            <a:off x="5250181" y="785948"/>
            <a:ext cx="1260562" cy="933994"/>
          </a:xfrm>
          <a:prstGeom prst="star5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FB8362-7762-CE2A-DF8E-E844BF95DC4F}"/>
              </a:ext>
            </a:extLst>
          </p:cNvPr>
          <p:cNvSpPr txBox="1"/>
          <p:nvPr/>
        </p:nvSpPr>
        <p:spPr>
          <a:xfrm>
            <a:off x="7023463" y="2266715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TRUE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39AD35-9FB3-11F6-87EA-09C13ECA38C7}"/>
              </a:ext>
            </a:extLst>
          </p:cNvPr>
          <p:cNvSpPr txBox="1"/>
          <p:nvPr/>
        </p:nvSpPr>
        <p:spPr>
          <a:xfrm>
            <a:off x="4992187" y="3448735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FALSE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9CC00153-366C-8603-A37C-8A8A706622EB}"/>
              </a:ext>
            </a:extLst>
          </p:cNvPr>
          <p:cNvCxnSpPr>
            <a:cxnSpLocks/>
            <a:stCxn id="45" idx="2"/>
            <a:endCxn id="37" idx="4"/>
          </p:cNvCxnSpPr>
          <p:nvPr/>
        </p:nvCxnSpPr>
        <p:spPr>
          <a:xfrm rot="5400000">
            <a:off x="6930063" y="4826170"/>
            <a:ext cx="660325" cy="149896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B43F18B-2399-3A6E-3DE3-993938579679}"/>
              </a:ext>
            </a:extLst>
          </p:cNvPr>
          <p:cNvSpPr/>
          <p:nvPr/>
        </p:nvSpPr>
        <p:spPr>
          <a:xfrm>
            <a:off x="7121433" y="4685966"/>
            <a:ext cx="1776549" cy="5595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Condition</a:t>
            </a:r>
          </a:p>
          <a:p>
            <a:pPr algn="ctr"/>
            <a:r>
              <a:rPr lang="en-GB" dirty="0">
                <a:solidFill>
                  <a:schemeClr val="accent2"/>
                </a:solidFill>
              </a:rPr>
              <a:t>else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F93561C-23BF-92BC-FA63-9B7F5930D43E}"/>
              </a:ext>
            </a:extLst>
          </p:cNvPr>
          <p:cNvCxnSpPr>
            <a:cxnSpLocks/>
            <a:stCxn id="34" idx="1"/>
            <a:endCxn id="37" idx="0"/>
          </p:cNvCxnSpPr>
          <p:nvPr/>
        </p:nvCxnSpPr>
        <p:spPr>
          <a:xfrm rot="10800000" flipV="1">
            <a:off x="5880461" y="3614979"/>
            <a:ext cx="1240972" cy="193408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F51CD43-9865-1FD1-84AE-D96907017F4D}"/>
              </a:ext>
            </a:extLst>
          </p:cNvPr>
          <p:cNvSpPr txBox="1"/>
          <p:nvPr/>
        </p:nvSpPr>
        <p:spPr>
          <a:xfrm>
            <a:off x="6148250" y="3264069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FALSE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A12CCEC-4658-01BA-A95C-9D57768EC6A4}"/>
              </a:ext>
            </a:extLst>
          </p:cNvPr>
          <p:cNvCxnSpPr>
            <a:cxnSpLocks/>
            <a:stCxn id="34" idx="2"/>
            <a:endCxn id="45" idx="0"/>
          </p:cNvCxnSpPr>
          <p:nvPr/>
        </p:nvCxnSpPr>
        <p:spPr>
          <a:xfrm>
            <a:off x="8009708" y="3894741"/>
            <a:ext cx="0" cy="7912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8F39E10-70CA-1DCB-C828-D368C49F3DB9}"/>
              </a:ext>
            </a:extLst>
          </p:cNvPr>
          <p:cNvSpPr txBox="1"/>
          <p:nvPr/>
        </p:nvSpPr>
        <p:spPr>
          <a:xfrm>
            <a:off x="8098971" y="408180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TRUE</a:t>
            </a:r>
          </a:p>
        </p:txBody>
      </p:sp>
      <p:sp>
        <p:nvSpPr>
          <p:cNvPr id="61" name="Rectangle 2">
            <a:extLst>
              <a:ext uri="{FF2B5EF4-FFF2-40B4-BE49-F238E27FC236}">
                <a16:creationId xmlns:a16="http://schemas.microsoft.com/office/drawing/2014/main" id="{7F043E1C-7CA9-B212-632C-B26FBB02BD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53676" y="175873"/>
            <a:ext cx="2725628" cy="799486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en-US" sz="4000" dirty="0"/>
              <a:t>Order flow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B2E601E-55FB-F562-532C-79788AD8F314}"/>
              </a:ext>
            </a:extLst>
          </p:cNvPr>
          <p:cNvCxnSpPr>
            <a:cxnSpLocks/>
          </p:cNvCxnSpPr>
          <p:nvPr/>
        </p:nvCxnSpPr>
        <p:spPr>
          <a:xfrm>
            <a:off x="4416490" y="1337388"/>
            <a:ext cx="0" cy="520648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63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 animBg="1"/>
      <p:bldP spid="39" grpId="0" animBg="1"/>
      <p:bldP spid="40" grpId="0"/>
      <p:bldP spid="41" grpId="0"/>
      <p:bldP spid="45" grpId="0" animBg="1"/>
      <p:bldP spid="53" grpId="0"/>
      <p:bldP spid="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EC58EEB7-3F25-4F59-9E38-7F0341520D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4148" y="217915"/>
            <a:ext cx="3990703" cy="696485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For Loop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7CA493E1-8336-D73D-6F35-C9CEC0A3D262}"/>
              </a:ext>
            </a:extLst>
          </p:cNvPr>
          <p:cNvSpPr/>
          <p:nvPr/>
        </p:nvSpPr>
        <p:spPr>
          <a:xfrm>
            <a:off x="1061823" y="2562552"/>
            <a:ext cx="2559074" cy="1996751"/>
          </a:xfrm>
          <a:prstGeom prst="diamond">
            <a:avLst/>
          </a:prstGeom>
          <a:noFill/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Last</a:t>
            </a:r>
          </a:p>
          <a:p>
            <a:pPr algn="ctr"/>
            <a:r>
              <a:rPr lang="en-GB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reached?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F63E59-B08C-428D-590C-0EC3033BD027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341360" y="1897224"/>
            <a:ext cx="0" cy="6653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124272D-2A05-E1C6-F6D6-A198BEAB4BFA}"/>
              </a:ext>
            </a:extLst>
          </p:cNvPr>
          <p:cNvSpPr/>
          <p:nvPr/>
        </p:nvSpPr>
        <p:spPr>
          <a:xfrm>
            <a:off x="1302552" y="5411497"/>
            <a:ext cx="2077616" cy="858417"/>
          </a:xfrm>
          <a:prstGeom prst="rect">
            <a:avLst/>
          </a:prstGeom>
          <a:noFill/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Body of </a:t>
            </a:r>
            <a:r>
              <a:rPr lang="en-GB" dirty="0">
                <a:solidFill>
                  <a:srgbClr val="FF0000"/>
                </a:solidFill>
              </a:rPr>
              <a:t>for</a:t>
            </a:r>
            <a:r>
              <a:rPr lang="en-GB" dirty="0">
                <a:solidFill>
                  <a:schemeClr val="tx1"/>
                </a:solidFill>
              </a:rPr>
              <a:t> loop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89CDB1-BA88-1E73-52E0-8992910AE56B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2341360" y="4559303"/>
            <a:ext cx="0" cy="8521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5BDB397-4291-B515-8813-6C97E20F8020}"/>
              </a:ext>
            </a:extLst>
          </p:cNvPr>
          <p:cNvCxnSpPr>
            <a:cxnSpLocks/>
            <a:stCxn id="12" idx="1"/>
            <a:endCxn id="6" idx="1"/>
          </p:cNvCxnSpPr>
          <p:nvPr/>
        </p:nvCxnSpPr>
        <p:spPr>
          <a:xfrm rot="10800000">
            <a:off x="1061824" y="3560928"/>
            <a:ext cx="240729" cy="2279778"/>
          </a:xfrm>
          <a:prstGeom prst="bentConnector3">
            <a:avLst>
              <a:gd name="adj1" fmla="val 19496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FDFAE89-7470-B660-C419-4F7608361EF2}"/>
              </a:ext>
            </a:extLst>
          </p:cNvPr>
          <p:cNvSpPr txBox="1"/>
          <p:nvPr/>
        </p:nvSpPr>
        <p:spPr>
          <a:xfrm>
            <a:off x="2434355" y="4726915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D7AD7B2-29DC-DDFC-0F81-51808AC2C32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620897" y="3560928"/>
            <a:ext cx="364518" cy="130965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565C3DD-51E4-6A31-6029-3DD75D1B6262}"/>
              </a:ext>
            </a:extLst>
          </p:cNvPr>
          <p:cNvSpPr txBox="1"/>
          <p:nvPr/>
        </p:nvSpPr>
        <p:spPr>
          <a:xfrm>
            <a:off x="3479384" y="2859629"/>
            <a:ext cx="1045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23191A-F152-CD9F-A226-3CECB0711D00}"/>
              </a:ext>
            </a:extLst>
          </p:cNvPr>
          <p:cNvSpPr txBox="1"/>
          <p:nvPr/>
        </p:nvSpPr>
        <p:spPr>
          <a:xfrm>
            <a:off x="3223727" y="4846752"/>
            <a:ext cx="1551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Exit Loop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DD5F5B-EBD7-DC19-D657-7AE75F68AC96}"/>
              </a:ext>
            </a:extLst>
          </p:cNvPr>
          <p:cNvSpPr txBox="1"/>
          <p:nvPr/>
        </p:nvSpPr>
        <p:spPr>
          <a:xfrm>
            <a:off x="355028" y="1367812"/>
            <a:ext cx="4158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n w="0"/>
                <a:solidFill>
                  <a:srgbClr val="FF0000"/>
                </a:solidFill>
              </a:rPr>
              <a:t>For</a:t>
            </a:r>
            <a:r>
              <a:rPr lang="en-GB" sz="2400" dirty="0">
                <a:ln w="0"/>
                <a:solidFill>
                  <a:schemeClr val="tx1"/>
                </a:solidFill>
              </a:rPr>
              <a:t> each item in sequence</a:t>
            </a:r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8C1E9E52-6997-3DEE-85F2-D95A3E8F4712}"/>
              </a:ext>
            </a:extLst>
          </p:cNvPr>
          <p:cNvSpPr txBox="1">
            <a:spLocks noChangeArrowheads="1"/>
          </p:cNvSpPr>
          <p:nvPr/>
        </p:nvSpPr>
        <p:spPr>
          <a:xfrm>
            <a:off x="5043506" y="-38677"/>
            <a:ext cx="399070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dirty="0"/>
              <a:t>while Loop</a:t>
            </a: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D3E2FC41-D06D-D013-99C4-D4D92D6EEB87}"/>
              </a:ext>
            </a:extLst>
          </p:cNvPr>
          <p:cNvSpPr/>
          <p:nvPr/>
        </p:nvSpPr>
        <p:spPr>
          <a:xfrm>
            <a:off x="5237583" y="2562552"/>
            <a:ext cx="3048000" cy="1996751"/>
          </a:xfrm>
          <a:prstGeom prst="diamond">
            <a:avLst/>
          </a:prstGeom>
          <a:noFill/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Expression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5A7DF71-2115-A3A2-71D2-755CCBA622ED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6761583" y="1810815"/>
            <a:ext cx="0" cy="7517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95F76979-254F-61B3-D0D6-BEE149F8BD09}"/>
              </a:ext>
            </a:extLst>
          </p:cNvPr>
          <p:cNvSpPr/>
          <p:nvPr/>
        </p:nvSpPr>
        <p:spPr>
          <a:xfrm>
            <a:off x="5722775" y="5392835"/>
            <a:ext cx="2077616" cy="858417"/>
          </a:xfrm>
          <a:prstGeom prst="rect">
            <a:avLst/>
          </a:prstGeom>
          <a:noFill/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Body of </a:t>
            </a:r>
            <a:r>
              <a:rPr lang="en-GB" dirty="0">
                <a:solidFill>
                  <a:srgbClr val="FF0000"/>
                </a:solidFill>
              </a:rPr>
              <a:t>while</a:t>
            </a:r>
            <a:r>
              <a:rPr lang="en-GB" dirty="0">
                <a:solidFill>
                  <a:schemeClr val="tx1"/>
                </a:solidFill>
              </a:rPr>
              <a:t> loop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047EAC8-35A7-15E8-A65E-AC7047891F09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>
            <a:off x="6761583" y="4559303"/>
            <a:ext cx="0" cy="8335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E48C9A26-D7D5-2828-A3F3-5C316BBA5D25}"/>
              </a:ext>
            </a:extLst>
          </p:cNvPr>
          <p:cNvCxnSpPr>
            <a:cxnSpLocks/>
            <a:stCxn id="46" idx="1"/>
            <a:endCxn id="44" idx="1"/>
          </p:cNvCxnSpPr>
          <p:nvPr/>
        </p:nvCxnSpPr>
        <p:spPr>
          <a:xfrm rot="10800000">
            <a:off x="5237583" y="3560928"/>
            <a:ext cx="485192" cy="2261116"/>
          </a:xfrm>
          <a:prstGeom prst="bentConnector3">
            <a:avLst>
              <a:gd name="adj1" fmla="val 1701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F1A9B44-5BB8-97E4-B6A7-4CFA2FDE3805}"/>
              </a:ext>
            </a:extLst>
          </p:cNvPr>
          <p:cNvSpPr txBox="1"/>
          <p:nvPr/>
        </p:nvSpPr>
        <p:spPr>
          <a:xfrm>
            <a:off x="6854578" y="4708253"/>
            <a:ext cx="1045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True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C4735B3-CD60-0A75-D76D-3E3A95DB724F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8285583" y="3560928"/>
            <a:ext cx="304801" cy="126585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4756962-48EA-3167-BDB7-FF3BE170528F}"/>
              </a:ext>
            </a:extLst>
          </p:cNvPr>
          <p:cNvSpPr txBox="1"/>
          <p:nvPr/>
        </p:nvSpPr>
        <p:spPr>
          <a:xfrm>
            <a:off x="7899607" y="2950584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False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0BAB9AA-3543-7127-B8F6-73619ACB23D7}"/>
              </a:ext>
            </a:extLst>
          </p:cNvPr>
          <p:cNvSpPr txBox="1"/>
          <p:nvPr/>
        </p:nvSpPr>
        <p:spPr>
          <a:xfrm>
            <a:off x="7589986" y="4827833"/>
            <a:ext cx="16224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Exit Loop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7E130E-53CA-909E-7493-AD6C246A5886}"/>
              </a:ext>
            </a:extLst>
          </p:cNvPr>
          <p:cNvSpPr txBox="1"/>
          <p:nvPr/>
        </p:nvSpPr>
        <p:spPr>
          <a:xfrm>
            <a:off x="4775251" y="1349150"/>
            <a:ext cx="4158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n w="0"/>
                <a:solidFill>
                  <a:schemeClr val="tx1"/>
                </a:solidFill>
              </a:rPr>
              <a:t>Enter </a:t>
            </a:r>
            <a:r>
              <a:rPr lang="en-GB" sz="2400" dirty="0">
                <a:ln w="0"/>
                <a:solidFill>
                  <a:srgbClr val="FF0000"/>
                </a:solidFill>
              </a:rPr>
              <a:t>while</a:t>
            </a:r>
            <a:r>
              <a:rPr lang="en-GB" sz="2400" dirty="0">
                <a:ln w="0"/>
                <a:solidFill>
                  <a:schemeClr val="tx1"/>
                </a:solidFill>
              </a:rPr>
              <a:t> loop</a:t>
            </a:r>
          </a:p>
        </p:txBody>
      </p:sp>
    </p:spTree>
    <p:extLst>
      <p:ext uri="{BB962C8B-B14F-4D97-AF65-F5344CB8AC3E}">
        <p14:creationId xmlns:p14="http://schemas.microsoft.com/office/powerpoint/2010/main" val="145053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 animBg="1"/>
      <p:bldP spid="46" grpId="0" animBg="1"/>
      <p:bldP spid="49" grpId="0"/>
      <p:bldP spid="51" grpId="0"/>
      <p:bldP spid="52" grpId="0"/>
      <p:bldP spid="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" name="Picture 2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6982F317-0E03-BDB6-406C-7220AF3B4E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r="7618"/>
          <a:stretch>
            <a:fillRect/>
          </a:stretch>
        </p:blipFill>
        <p:spPr bwMode="auto">
          <a:xfrm>
            <a:off x="595270" y="1407564"/>
            <a:ext cx="3859916" cy="4307435"/>
          </a:xfrm>
          <a:prstGeom prst="rect">
            <a:avLst/>
          </a:prstGeom>
          <a:noFill/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A computer code with text&#10;&#10;AI-generated content may be incorrect.">
            <a:extLst>
              <a:ext uri="{FF2B5EF4-FFF2-40B4-BE49-F238E27FC236}">
                <a16:creationId xmlns:a16="http://schemas.microsoft.com/office/drawing/2014/main" id="{9059E656-B4E7-140A-822E-83086DF01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6051" r="7745"/>
          <a:stretch>
            <a:fillRect/>
          </a:stretch>
        </p:blipFill>
        <p:spPr bwMode="auto">
          <a:xfrm>
            <a:off x="4662295" y="1407564"/>
            <a:ext cx="3991344" cy="4462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58042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3BC64DC2-2160-6880-31BF-3818DBD7DF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r="4796"/>
          <a:stretch>
            <a:fillRect/>
          </a:stretch>
        </p:blipFill>
        <p:spPr bwMode="auto">
          <a:xfrm>
            <a:off x="624594" y="1405000"/>
            <a:ext cx="3693432" cy="4127120"/>
          </a:xfrm>
          <a:prstGeom prst="rect">
            <a:avLst/>
          </a:prstGeom>
          <a:noFill/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9D54AD3-11BD-32E8-2D02-B9F83EF45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0596" r="9469"/>
          <a:stretch>
            <a:fillRect/>
          </a:stretch>
        </p:blipFill>
        <p:spPr bwMode="auto">
          <a:xfrm>
            <a:off x="4572000" y="918266"/>
            <a:ext cx="3991344" cy="4727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7852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lex maths formulae on a blackboard">
            <a:extLst>
              <a:ext uri="{FF2B5EF4-FFF2-40B4-BE49-F238E27FC236}">
                <a16:creationId xmlns:a16="http://schemas.microsoft.com/office/drawing/2014/main" id="{42D1F493-C584-3E01-278F-22F25320D5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164" t="9091" r="924"/>
          <a:stretch>
            <a:fillRect/>
          </a:stretch>
        </p:blipFill>
        <p:spPr>
          <a:xfrm>
            <a:off x="20" y="10"/>
            <a:ext cx="6501364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3739" y="0"/>
            <a:ext cx="6360260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9F5F6-4CB7-6EF5-FCBC-BD2322D17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450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/>
              <a:t>Functions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796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8736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79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FA6446-AA18-A8B9-AF5C-06F54D497CC7}"/>
              </a:ext>
            </a:extLst>
          </p:cNvPr>
          <p:cNvSpPr txBox="1"/>
          <p:nvPr/>
        </p:nvSpPr>
        <p:spPr>
          <a:xfrm>
            <a:off x="400900" y="371194"/>
            <a:ext cx="85101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Functions</a:t>
            </a:r>
            <a:r>
              <a:rPr lang="en-US" sz="2000" dirty="0"/>
              <a:t> are a block of statements that does a specific task. </a:t>
            </a:r>
          </a:p>
          <a:p>
            <a:r>
              <a:rPr lang="en-US" sz="2000" dirty="0"/>
              <a:t>The idea is to put some </a:t>
            </a:r>
            <a:r>
              <a:rPr lang="en-US" sz="2000" b="1" dirty="0"/>
              <a:t>commonly</a:t>
            </a:r>
            <a:r>
              <a:rPr lang="en-US" sz="2000" dirty="0"/>
              <a:t> or </a:t>
            </a:r>
            <a:r>
              <a:rPr lang="en-US" sz="2000" b="1" dirty="0"/>
              <a:t>repeatedly</a:t>
            </a:r>
            <a:r>
              <a:rPr lang="en-US" sz="2000" dirty="0"/>
              <a:t> done task together and make a function so that instead of writing the code repeatedly for </a:t>
            </a:r>
            <a:r>
              <a:rPr lang="en-US" sz="2000" b="1" dirty="0"/>
              <a:t>different inputs</a:t>
            </a:r>
            <a:r>
              <a:rPr lang="en-US" sz="2000" dirty="0"/>
              <a:t>, we can do the function calls to reuse code contained in it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B948B-6F08-512F-58C6-BA231DF77066}"/>
              </a:ext>
            </a:extLst>
          </p:cNvPr>
          <p:cNvSpPr txBox="1"/>
          <p:nvPr/>
        </p:nvSpPr>
        <p:spPr>
          <a:xfrm>
            <a:off x="497633" y="2295020"/>
            <a:ext cx="4052597" cy="101566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def </a:t>
            </a:r>
            <a:r>
              <a:rPr lang="en-GB" sz="2000" dirty="0" err="1">
                <a:solidFill>
                  <a:srgbClr val="FF0000"/>
                </a:solidFill>
              </a:rPr>
              <a:t>function_name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dirty="0"/>
              <a:t>(parameters):</a:t>
            </a:r>
          </a:p>
          <a:p>
            <a:r>
              <a:rPr lang="en-GB" sz="2000" dirty="0"/>
              <a:t>	# statement</a:t>
            </a:r>
          </a:p>
          <a:p>
            <a:r>
              <a:rPr lang="en-GB" sz="2000" dirty="0"/>
              <a:t>	return expression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FC5583-E045-0233-B7D0-AA9FAA2B415D}"/>
              </a:ext>
            </a:extLst>
          </p:cNvPr>
          <p:cNvSpPr txBox="1"/>
          <p:nvPr/>
        </p:nvSpPr>
        <p:spPr>
          <a:xfrm>
            <a:off x="264887" y="3500686"/>
            <a:ext cx="4770845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b="1" dirty="0"/>
              <a:t>Calling a Function</a:t>
            </a:r>
          </a:p>
          <a:p>
            <a:endParaRPr lang="en-GB" sz="2000" dirty="0"/>
          </a:p>
          <a:p>
            <a:r>
              <a:rPr lang="en-GB" sz="2000" dirty="0"/>
              <a:t>def </a:t>
            </a:r>
            <a:r>
              <a:rPr lang="en-GB" sz="2000" dirty="0">
                <a:solidFill>
                  <a:srgbClr val="FF0000"/>
                </a:solidFill>
              </a:rPr>
              <a:t>fun</a:t>
            </a:r>
            <a:r>
              <a:rPr lang="en-GB" sz="2000" dirty="0"/>
              <a:t>():</a:t>
            </a:r>
          </a:p>
          <a:p>
            <a:r>
              <a:rPr lang="en-GB" sz="2000" dirty="0"/>
              <a:t>    print("Welcome to the world of Kantara")</a:t>
            </a:r>
          </a:p>
          <a:p>
            <a:r>
              <a:rPr lang="en-GB" sz="2000" dirty="0"/>
              <a:t>    </a:t>
            </a:r>
          </a:p>
          <a:p>
            <a:r>
              <a:rPr lang="en-GB" sz="2000" dirty="0">
                <a:solidFill>
                  <a:srgbClr val="FF0000"/>
                </a:solidFill>
              </a:rPr>
              <a:t>fun</a:t>
            </a:r>
            <a:r>
              <a:rPr lang="en-GB" sz="2000" dirty="0"/>
              <a:t>() # Driver code to call a function</a:t>
            </a:r>
          </a:p>
          <a:p>
            <a:endParaRPr lang="en-GB" sz="2000" dirty="0"/>
          </a:p>
          <a:p>
            <a:r>
              <a:rPr lang="en-GB" sz="2000" b="1" dirty="0"/>
              <a:t>Output</a:t>
            </a:r>
          </a:p>
          <a:p>
            <a:r>
              <a:rPr lang="en-GB" sz="2000" dirty="0"/>
              <a:t>Welcome to the world of Kantara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9DB783-41E3-0924-2AD2-8FA5E4F89FA8}"/>
              </a:ext>
            </a:extLst>
          </p:cNvPr>
          <p:cNvSpPr txBox="1"/>
          <p:nvPr/>
        </p:nvSpPr>
        <p:spPr>
          <a:xfrm>
            <a:off x="5677367" y="2055222"/>
            <a:ext cx="3324808" cy="440120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sz="2000" b="1" dirty="0"/>
              <a:t>Function Arguments</a:t>
            </a:r>
          </a:p>
          <a:p>
            <a:endParaRPr lang="en-GB" sz="2000" dirty="0"/>
          </a:p>
          <a:p>
            <a:r>
              <a:rPr lang="en-US" sz="2000" dirty="0"/>
              <a:t>def </a:t>
            </a:r>
            <a:r>
              <a:rPr lang="en-US" sz="2000" dirty="0" err="1">
                <a:solidFill>
                  <a:srgbClr val="FF0000"/>
                </a:solidFill>
              </a:rPr>
              <a:t>evenOdd</a:t>
            </a:r>
            <a:r>
              <a:rPr lang="en-US" sz="2000" dirty="0"/>
              <a:t>(x):</a:t>
            </a:r>
          </a:p>
          <a:p>
            <a:r>
              <a:rPr lang="en-US" sz="2000" dirty="0"/>
              <a:t>    if (x % 2 == 0):</a:t>
            </a:r>
          </a:p>
          <a:p>
            <a:r>
              <a:rPr lang="en-US" sz="2000" dirty="0"/>
              <a:t>        return "Even"</a:t>
            </a:r>
          </a:p>
          <a:p>
            <a:r>
              <a:rPr lang="en-US" sz="2000" dirty="0"/>
              <a:t>    else:</a:t>
            </a:r>
          </a:p>
          <a:p>
            <a:r>
              <a:rPr lang="en-US" sz="2000" dirty="0"/>
              <a:t>        return "Odd"</a:t>
            </a:r>
          </a:p>
          <a:p>
            <a:endParaRPr lang="en-US" sz="2000" dirty="0"/>
          </a:p>
          <a:p>
            <a:r>
              <a:rPr lang="en-US" sz="2000" dirty="0"/>
              <a:t>print(</a:t>
            </a:r>
            <a:r>
              <a:rPr lang="en-US" sz="2000" dirty="0" err="1">
                <a:solidFill>
                  <a:srgbClr val="FF0000"/>
                </a:solidFill>
              </a:rPr>
              <a:t>evenOdd</a:t>
            </a:r>
            <a:r>
              <a:rPr lang="en-US" sz="2000" dirty="0"/>
              <a:t>(16))</a:t>
            </a:r>
          </a:p>
          <a:p>
            <a:r>
              <a:rPr lang="en-US" sz="2000" dirty="0"/>
              <a:t>print(</a:t>
            </a:r>
            <a:r>
              <a:rPr lang="en-US" sz="2000" dirty="0" err="1">
                <a:solidFill>
                  <a:srgbClr val="FF0000"/>
                </a:solidFill>
              </a:rPr>
              <a:t>evenOdd</a:t>
            </a:r>
            <a:r>
              <a:rPr lang="en-US" sz="2000" dirty="0"/>
              <a:t>(7))</a:t>
            </a:r>
          </a:p>
          <a:p>
            <a:endParaRPr lang="en-US" sz="2000" dirty="0"/>
          </a:p>
          <a:p>
            <a:r>
              <a:rPr lang="en-GB" sz="2000" b="1" dirty="0"/>
              <a:t>Output</a:t>
            </a:r>
            <a:endParaRPr lang="en-GB" sz="2000" dirty="0"/>
          </a:p>
          <a:p>
            <a:pPr fontAlgn="base"/>
            <a:r>
              <a:rPr lang="en-GB" sz="2000" dirty="0"/>
              <a:t>Even</a:t>
            </a:r>
          </a:p>
          <a:p>
            <a:pPr fontAlgn="base"/>
            <a:r>
              <a:rPr lang="en-GB" sz="2000" dirty="0"/>
              <a:t>Odd</a:t>
            </a:r>
          </a:p>
        </p:txBody>
      </p:sp>
    </p:spTree>
    <p:extLst>
      <p:ext uri="{BB962C8B-B14F-4D97-AF65-F5344CB8AC3E}">
        <p14:creationId xmlns:p14="http://schemas.microsoft.com/office/powerpoint/2010/main" val="342543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0B18E-B155-7554-AEBF-E2E1B192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8524"/>
            <a:ext cx="8229600" cy="534015"/>
          </a:xfrm>
        </p:spPr>
        <p:txBody>
          <a:bodyPr>
            <a:normAutofit fontScale="90000"/>
          </a:bodyPr>
          <a:lstStyle/>
          <a:p>
            <a:r>
              <a:rPr lang="en-GB" sz="3200" b="1" dirty="0"/>
              <a:t>Types of Function Arguments</a:t>
            </a:r>
            <a:endParaRPr lang="en-GB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14D26-57FE-A637-6F02-22D2194DD266}"/>
              </a:ext>
            </a:extLst>
          </p:cNvPr>
          <p:cNvSpPr txBox="1"/>
          <p:nvPr/>
        </p:nvSpPr>
        <p:spPr>
          <a:xfrm>
            <a:off x="862876" y="692539"/>
            <a:ext cx="2548294" cy="28623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b="1" dirty="0"/>
              <a:t>Default Arguments</a:t>
            </a:r>
            <a:endParaRPr lang="en-GB" sz="2000" dirty="0"/>
          </a:p>
          <a:p>
            <a:r>
              <a:rPr lang="es-ES" sz="2000" dirty="0"/>
              <a:t>def </a:t>
            </a:r>
            <a:r>
              <a:rPr lang="es-ES" sz="2000" dirty="0">
                <a:solidFill>
                  <a:srgbClr val="FF0000"/>
                </a:solidFill>
              </a:rPr>
              <a:t>myFun</a:t>
            </a:r>
            <a:r>
              <a:rPr lang="es-ES" sz="2000" dirty="0"/>
              <a:t>(x, y=50):</a:t>
            </a:r>
          </a:p>
          <a:p>
            <a:r>
              <a:rPr lang="es-ES" sz="2000" dirty="0"/>
              <a:t>    print("x: ", x)</a:t>
            </a:r>
          </a:p>
          <a:p>
            <a:r>
              <a:rPr lang="es-ES" sz="2000" dirty="0"/>
              <a:t>    print("y: ", y)</a:t>
            </a:r>
          </a:p>
          <a:p>
            <a:r>
              <a:rPr lang="es-ES" sz="2000" dirty="0">
                <a:solidFill>
                  <a:srgbClr val="FF0000"/>
                </a:solidFill>
              </a:rPr>
              <a:t>myFun</a:t>
            </a:r>
            <a:r>
              <a:rPr lang="es-ES" sz="2000" dirty="0"/>
              <a:t>(10)</a:t>
            </a:r>
          </a:p>
          <a:p>
            <a:endParaRPr lang="en-GB" sz="2000" b="1" dirty="0"/>
          </a:p>
          <a:p>
            <a:r>
              <a:rPr lang="en-GB" sz="2000" b="1" dirty="0"/>
              <a:t>Output</a:t>
            </a:r>
          </a:p>
          <a:p>
            <a:r>
              <a:rPr lang="en-GB" sz="2000" dirty="0"/>
              <a:t>x:  10</a:t>
            </a:r>
          </a:p>
          <a:p>
            <a:r>
              <a:rPr lang="en-GB" sz="2000" dirty="0"/>
              <a:t>y:  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9F858-A05A-3708-025A-D1880F1E588F}"/>
              </a:ext>
            </a:extLst>
          </p:cNvPr>
          <p:cNvSpPr txBox="1"/>
          <p:nvPr/>
        </p:nvSpPr>
        <p:spPr>
          <a:xfrm>
            <a:off x="4378131" y="798397"/>
            <a:ext cx="4700554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fontAlgn="base"/>
            <a:r>
              <a:rPr lang="en-GB" sz="2000" b="1" dirty="0"/>
              <a:t>Keyword Arguments</a:t>
            </a:r>
          </a:p>
          <a:p>
            <a:pPr fontAlgn="base"/>
            <a:r>
              <a:rPr lang="en-GB" sz="2000" dirty="0"/>
              <a:t>def </a:t>
            </a:r>
            <a:r>
              <a:rPr lang="en-GB" sz="2000" dirty="0">
                <a:solidFill>
                  <a:srgbClr val="FF0000"/>
                </a:solidFill>
              </a:rPr>
              <a:t>student</a:t>
            </a:r>
            <a:r>
              <a:rPr lang="en-GB" sz="2000" dirty="0"/>
              <a:t>(</a:t>
            </a:r>
            <a:r>
              <a:rPr lang="en-GB" sz="2000" dirty="0" err="1"/>
              <a:t>fname</a:t>
            </a:r>
            <a:r>
              <a:rPr lang="en-GB" sz="2000" dirty="0"/>
              <a:t>, </a:t>
            </a:r>
            <a:r>
              <a:rPr lang="en-GB" sz="2000" dirty="0" err="1"/>
              <a:t>lname</a:t>
            </a:r>
            <a:r>
              <a:rPr lang="en-GB" sz="2000" dirty="0"/>
              <a:t>):</a:t>
            </a:r>
          </a:p>
          <a:p>
            <a:pPr fontAlgn="base"/>
            <a:r>
              <a:rPr lang="en-GB" sz="2000" dirty="0"/>
              <a:t>    print(</a:t>
            </a:r>
            <a:r>
              <a:rPr lang="en-GB" sz="2000" dirty="0" err="1"/>
              <a:t>fname</a:t>
            </a:r>
            <a:r>
              <a:rPr lang="en-GB" sz="2000" dirty="0"/>
              <a:t>, </a:t>
            </a:r>
            <a:r>
              <a:rPr lang="en-GB" sz="2000" dirty="0" err="1"/>
              <a:t>lname</a:t>
            </a:r>
            <a:r>
              <a:rPr lang="en-GB" sz="2000" dirty="0"/>
              <a:t>)</a:t>
            </a:r>
          </a:p>
          <a:p>
            <a:pPr fontAlgn="base"/>
            <a:r>
              <a:rPr lang="en-GB" sz="2000" dirty="0">
                <a:solidFill>
                  <a:srgbClr val="FF0000"/>
                </a:solidFill>
              </a:rPr>
              <a:t>student</a:t>
            </a:r>
            <a:r>
              <a:rPr lang="en-GB" sz="2000" dirty="0"/>
              <a:t>(</a:t>
            </a:r>
            <a:r>
              <a:rPr lang="en-GB" sz="2000" dirty="0" err="1"/>
              <a:t>fname</a:t>
            </a:r>
            <a:r>
              <a:rPr lang="en-GB" sz="2000" dirty="0"/>
              <a:t>=‘Engi', </a:t>
            </a:r>
            <a:r>
              <a:rPr lang="en-GB" sz="2000" dirty="0" err="1"/>
              <a:t>lname</a:t>
            </a:r>
            <a:r>
              <a:rPr lang="en-GB" sz="2000" dirty="0"/>
              <a:t>=‘grad')</a:t>
            </a:r>
          </a:p>
          <a:p>
            <a:pPr fontAlgn="base"/>
            <a:r>
              <a:rPr lang="en-GB" sz="2000" dirty="0">
                <a:solidFill>
                  <a:srgbClr val="FF0000"/>
                </a:solidFill>
              </a:rPr>
              <a:t>student</a:t>
            </a:r>
            <a:r>
              <a:rPr lang="en-GB" sz="2000" dirty="0"/>
              <a:t>(</a:t>
            </a:r>
            <a:r>
              <a:rPr lang="en-GB" sz="2000" dirty="0" err="1"/>
              <a:t>lname</a:t>
            </a:r>
            <a:r>
              <a:rPr lang="en-GB" sz="2000" dirty="0"/>
              <a:t>=‘Data', </a:t>
            </a:r>
            <a:r>
              <a:rPr lang="en-GB" sz="2000" dirty="0" err="1"/>
              <a:t>fname</a:t>
            </a:r>
            <a:r>
              <a:rPr lang="en-GB" sz="2000" dirty="0"/>
              <a:t>=‘Data2’)</a:t>
            </a:r>
          </a:p>
          <a:p>
            <a:pPr fontAlgn="base"/>
            <a:endParaRPr lang="en-GB" sz="2000" dirty="0"/>
          </a:p>
          <a:p>
            <a:pPr fontAlgn="base"/>
            <a:r>
              <a:rPr lang="en-US" sz="2000" b="1" dirty="0"/>
              <a:t>Output</a:t>
            </a:r>
          </a:p>
          <a:p>
            <a:pPr fontAlgn="base"/>
            <a:r>
              <a:rPr lang="en-US" sz="2000" dirty="0"/>
              <a:t>Engi grad</a:t>
            </a:r>
          </a:p>
          <a:p>
            <a:pPr fontAlgn="base"/>
            <a:r>
              <a:rPr lang="en-US" sz="2000" dirty="0"/>
              <a:t>Data Data2</a:t>
            </a:r>
            <a:endParaRPr lang="en-GB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969D2-D117-2D25-D38C-9514725A7A72}"/>
              </a:ext>
            </a:extLst>
          </p:cNvPr>
          <p:cNvSpPr txBox="1"/>
          <p:nvPr/>
        </p:nvSpPr>
        <p:spPr>
          <a:xfrm>
            <a:off x="1661885" y="3687901"/>
            <a:ext cx="3015861" cy="31700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b="1" dirty="0"/>
              <a:t>Positional Arguments</a:t>
            </a:r>
          </a:p>
          <a:p>
            <a:r>
              <a:rPr lang="en-US" sz="2000" dirty="0"/>
              <a:t>def </a:t>
            </a:r>
            <a:r>
              <a:rPr lang="en-US" sz="2000" dirty="0" err="1">
                <a:solidFill>
                  <a:srgbClr val="FF0000"/>
                </a:solidFill>
              </a:rPr>
              <a:t>nameAge</a:t>
            </a:r>
            <a:r>
              <a:rPr lang="en-US" sz="2000" dirty="0"/>
              <a:t>(name, age):</a:t>
            </a:r>
          </a:p>
          <a:p>
            <a:r>
              <a:rPr lang="en-US" sz="2000" dirty="0"/>
              <a:t>    print("Hi, I am", name)</a:t>
            </a:r>
          </a:p>
          <a:p>
            <a:r>
              <a:rPr lang="en-US" sz="2000" dirty="0"/>
              <a:t>    print("My age is ", age)</a:t>
            </a:r>
          </a:p>
          <a:p>
            <a:endParaRPr lang="en-US" sz="2000" dirty="0"/>
          </a:p>
          <a:p>
            <a:r>
              <a:rPr lang="en-US" sz="2000" dirty="0"/>
              <a:t>print(“student1:")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nameAge</a:t>
            </a:r>
            <a:r>
              <a:rPr lang="en-US" sz="2000" dirty="0"/>
              <a:t>("Suraj", 27)</a:t>
            </a:r>
          </a:p>
          <a:p>
            <a:endParaRPr lang="en-US" sz="2000" dirty="0"/>
          </a:p>
          <a:p>
            <a:r>
              <a:rPr lang="en-US" sz="2000" dirty="0"/>
              <a:t>print("\nstudent2:")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nameAge</a:t>
            </a:r>
            <a:r>
              <a:rPr lang="en-US" sz="2000" dirty="0"/>
              <a:t>(27, "Suraj")</a:t>
            </a:r>
            <a:endParaRPr lang="en-GB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85095-05DE-798F-807B-7A233BDDC6AF}"/>
              </a:ext>
            </a:extLst>
          </p:cNvPr>
          <p:cNvSpPr txBox="1"/>
          <p:nvPr/>
        </p:nvSpPr>
        <p:spPr>
          <a:xfrm>
            <a:off x="4873689" y="3981478"/>
            <a:ext cx="1945834" cy="25545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Output</a:t>
            </a:r>
          </a:p>
          <a:p>
            <a:r>
              <a:rPr lang="en-US" sz="2000" dirty="0"/>
              <a:t>student1:</a:t>
            </a:r>
          </a:p>
          <a:p>
            <a:r>
              <a:rPr lang="en-US" sz="2000" dirty="0"/>
              <a:t>Hi, I am Suraj</a:t>
            </a:r>
          </a:p>
          <a:p>
            <a:r>
              <a:rPr lang="en-US" sz="2000" dirty="0"/>
              <a:t>My age is  27</a:t>
            </a:r>
          </a:p>
          <a:p>
            <a:endParaRPr lang="en-US" sz="2000" dirty="0"/>
          </a:p>
          <a:p>
            <a:r>
              <a:rPr lang="en-US" sz="2000" dirty="0"/>
              <a:t>student2:</a:t>
            </a:r>
          </a:p>
          <a:p>
            <a:r>
              <a:rPr lang="en-US" sz="2000" dirty="0"/>
              <a:t>Hi, I am 27</a:t>
            </a:r>
          </a:p>
          <a:p>
            <a:r>
              <a:rPr lang="en-US" sz="2000" dirty="0"/>
              <a:t>My age is  Suraj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6163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5DE1DC-45A9-AD5B-C895-93693C67CB39}"/>
              </a:ext>
            </a:extLst>
          </p:cNvPr>
          <p:cNvSpPr txBox="1"/>
          <p:nvPr/>
        </p:nvSpPr>
        <p:spPr>
          <a:xfrm>
            <a:off x="2886269" y="161688"/>
            <a:ext cx="46342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/>
              <a:t>Arbitrary </a:t>
            </a:r>
            <a:r>
              <a:rPr lang="en-GB" sz="2800" b="1" dirty="0"/>
              <a:t>Arguments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ACFA53-079C-A91C-9327-8E47F1865117}"/>
              </a:ext>
            </a:extLst>
          </p:cNvPr>
          <p:cNvSpPr txBox="1"/>
          <p:nvPr/>
        </p:nvSpPr>
        <p:spPr>
          <a:xfrm>
            <a:off x="1127450" y="812801"/>
            <a:ext cx="67625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Syntax	Meaning</a:t>
            </a:r>
          </a:p>
          <a:p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dirty="0" err="1">
                <a:solidFill>
                  <a:srgbClr val="FF0000"/>
                </a:solidFill>
              </a:rPr>
              <a:t>args</a:t>
            </a:r>
            <a:r>
              <a:rPr lang="en-US" sz="2000" dirty="0"/>
              <a:t>	Accepts multiple non-keyword arguments (tuple)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**</a:t>
            </a:r>
            <a:r>
              <a:rPr lang="en-US" sz="2000" dirty="0" err="1">
                <a:solidFill>
                  <a:srgbClr val="FF0000"/>
                </a:solidFill>
              </a:rPr>
              <a:t>kwargs</a:t>
            </a:r>
            <a:r>
              <a:rPr lang="en-US" sz="2000" dirty="0"/>
              <a:t>	Accepts multiple keyword arguments (dictionary)</a:t>
            </a:r>
            <a:endParaRPr lang="en-GB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6CDFAC-A5CF-3181-0957-902AC2438DB9}"/>
              </a:ext>
            </a:extLst>
          </p:cNvPr>
          <p:cNvSpPr txBox="1"/>
          <p:nvPr/>
        </p:nvSpPr>
        <p:spPr>
          <a:xfrm>
            <a:off x="600269" y="2169377"/>
            <a:ext cx="4572000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dirty="0"/>
              <a:t>def </a:t>
            </a:r>
            <a:r>
              <a:rPr lang="en-GB" sz="2000" dirty="0" err="1">
                <a:solidFill>
                  <a:srgbClr val="00B0F0"/>
                </a:solidFill>
              </a:rPr>
              <a:t>show_fruits</a:t>
            </a:r>
            <a:r>
              <a:rPr lang="en-GB" sz="2000" dirty="0"/>
              <a:t>(*</a:t>
            </a:r>
            <a:r>
              <a:rPr lang="en-GB" sz="2000" dirty="0" err="1"/>
              <a:t>args</a:t>
            </a:r>
            <a:r>
              <a:rPr lang="en-GB" sz="2000" dirty="0"/>
              <a:t>):</a:t>
            </a:r>
          </a:p>
          <a:p>
            <a:r>
              <a:rPr lang="en-GB" sz="2000" dirty="0"/>
              <a:t>    for item in </a:t>
            </a:r>
            <a:r>
              <a:rPr lang="en-GB" sz="2000" dirty="0" err="1"/>
              <a:t>args</a:t>
            </a:r>
            <a:r>
              <a:rPr lang="en-GB" sz="2000" dirty="0"/>
              <a:t>:</a:t>
            </a:r>
          </a:p>
          <a:p>
            <a:r>
              <a:rPr lang="en-GB" sz="2000" dirty="0"/>
              <a:t>        print(item)</a:t>
            </a:r>
          </a:p>
          <a:p>
            <a:endParaRPr lang="en-GB" sz="2000" dirty="0"/>
          </a:p>
          <a:p>
            <a:r>
              <a:rPr lang="en-GB" sz="2000" dirty="0" err="1">
                <a:solidFill>
                  <a:srgbClr val="00B0F0"/>
                </a:solidFill>
              </a:rPr>
              <a:t>show_fruits</a:t>
            </a:r>
            <a:r>
              <a:rPr lang="en-GB" sz="2000" dirty="0"/>
              <a:t>("Apple", "Mango", "Banana")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591C6B-C0E7-35DC-46FA-E77169E4E0C4}"/>
              </a:ext>
            </a:extLst>
          </p:cNvPr>
          <p:cNvSpPr txBox="1"/>
          <p:nvPr/>
        </p:nvSpPr>
        <p:spPr>
          <a:xfrm>
            <a:off x="5276463" y="2163788"/>
            <a:ext cx="1222310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b="1" dirty="0"/>
              <a:t>Output</a:t>
            </a:r>
          </a:p>
          <a:p>
            <a:r>
              <a:rPr lang="en-GB" sz="2000" dirty="0"/>
              <a:t>Apple</a:t>
            </a:r>
          </a:p>
          <a:p>
            <a:r>
              <a:rPr lang="en-GB" sz="2000" dirty="0"/>
              <a:t>Mango</a:t>
            </a:r>
          </a:p>
          <a:p>
            <a:r>
              <a:rPr lang="en-GB" sz="2000" dirty="0"/>
              <a:t>Banana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42AE2-90BB-CB2B-B49B-98701989C259}"/>
              </a:ext>
            </a:extLst>
          </p:cNvPr>
          <p:cNvSpPr txBox="1"/>
          <p:nvPr/>
        </p:nvSpPr>
        <p:spPr>
          <a:xfrm>
            <a:off x="618929" y="4525261"/>
            <a:ext cx="5268689" cy="1938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dirty="0"/>
              <a:t>def </a:t>
            </a:r>
            <a:r>
              <a:rPr lang="en-GB" sz="2000" dirty="0" err="1">
                <a:solidFill>
                  <a:srgbClr val="00B0F0"/>
                </a:solidFill>
              </a:rPr>
              <a:t>show_details</a:t>
            </a:r>
            <a:r>
              <a:rPr lang="en-GB" sz="2000" dirty="0"/>
              <a:t>(**</a:t>
            </a:r>
            <a:r>
              <a:rPr lang="en-GB" sz="2000" dirty="0" err="1"/>
              <a:t>kwargs</a:t>
            </a:r>
            <a:r>
              <a:rPr lang="en-GB" sz="2000" dirty="0"/>
              <a:t>):</a:t>
            </a:r>
          </a:p>
          <a:p>
            <a:r>
              <a:rPr lang="en-GB" sz="2000" dirty="0"/>
              <a:t>    for key, value in </a:t>
            </a:r>
            <a:r>
              <a:rPr lang="en-GB" sz="2000" dirty="0" err="1"/>
              <a:t>kwargs.items</a:t>
            </a:r>
            <a:r>
              <a:rPr lang="en-GB" sz="2000" dirty="0"/>
              <a:t>():</a:t>
            </a:r>
          </a:p>
          <a:p>
            <a:r>
              <a:rPr lang="en-GB" sz="2000" dirty="0"/>
              <a:t>        print(key, ":", value)</a:t>
            </a:r>
          </a:p>
          <a:p>
            <a:endParaRPr lang="en-GB" sz="2000" dirty="0"/>
          </a:p>
          <a:p>
            <a:r>
              <a:rPr lang="en-GB" sz="2000" dirty="0" err="1">
                <a:solidFill>
                  <a:srgbClr val="00B0F0"/>
                </a:solidFill>
              </a:rPr>
              <a:t>show_details</a:t>
            </a:r>
            <a:r>
              <a:rPr lang="en-GB" sz="2000" dirty="0"/>
              <a:t>(name="Siva", age=38, city="Bengaluru")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2B70A5-F90F-F625-E777-C94996F78118}"/>
              </a:ext>
            </a:extLst>
          </p:cNvPr>
          <p:cNvSpPr txBox="1"/>
          <p:nvPr/>
        </p:nvSpPr>
        <p:spPr>
          <a:xfrm>
            <a:off x="6206414" y="4533236"/>
            <a:ext cx="1807028" cy="132343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b="1" dirty="0"/>
              <a:t>Output</a:t>
            </a:r>
          </a:p>
          <a:p>
            <a:r>
              <a:rPr lang="en-GB" sz="2000" dirty="0"/>
              <a:t>name : Siva</a:t>
            </a:r>
          </a:p>
          <a:p>
            <a:r>
              <a:rPr lang="en-GB" sz="2000" dirty="0"/>
              <a:t>age : 38</a:t>
            </a:r>
          </a:p>
          <a:p>
            <a:r>
              <a:rPr lang="en-GB" sz="2000" dirty="0"/>
              <a:t>city : Bengaluru</a:t>
            </a:r>
          </a:p>
        </p:txBody>
      </p:sp>
    </p:spTree>
    <p:extLst>
      <p:ext uri="{BB962C8B-B14F-4D97-AF65-F5344CB8AC3E}">
        <p14:creationId xmlns:p14="http://schemas.microsoft.com/office/powerpoint/2010/main" val="268313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99D0778-D680-231C-2911-4204D2A16536}"/>
              </a:ext>
            </a:extLst>
          </p:cNvPr>
          <p:cNvSpPr txBox="1"/>
          <p:nvPr/>
        </p:nvSpPr>
        <p:spPr>
          <a:xfrm>
            <a:off x="688911" y="502116"/>
            <a:ext cx="764177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None/>
            </a:pPr>
            <a:r>
              <a:rPr lang="en-US" sz="2400" b="1" dirty="0">
                <a:solidFill>
                  <a:srgbClr val="273239"/>
                </a:solidFill>
                <a:effectLst/>
              </a:rPr>
              <a:t>Taking input in Python</a:t>
            </a:r>
          </a:p>
          <a:p>
            <a:pPr algn="ctr" fontAlgn="base">
              <a:buNone/>
            </a:pPr>
            <a:endParaRPr lang="en-US" sz="2000" b="1" dirty="0">
              <a:solidFill>
                <a:srgbClr val="273239"/>
              </a:solidFill>
              <a:effectLst/>
            </a:endParaRPr>
          </a:p>
          <a:p>
            <a:pPr algn="ctr" rtl="0" fontAlgn="base">
              <a:spcAft>
                <a:spcPts val="750"/>
              </a:spcAft>
              <a:buNone/>
            </a:pPr>
            <a:r>
              <a:rPr lang="en-US" sz="2000" b="0" dirty="0">
                <a:solidFill>
                  <a:srgbClr val="273239"/>
                </a:solidFill>
                <a:effectLst/>
              </a:rPr>
              <a:t>Python's input() function is used to take user input. By default, it returns the user input in form of a string.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848C6-3A07-6777-0BC0-765064A72CDA}"/>
              </a:ext>
            </a:extLst>
          </p:cNvPr>
          <p:cNvSpPr txBox="1"/>
          <p:nvPr/>
        </p:nvSpPr>
        <p:spPr>
          <a:xfrm>
            <a:off x="4811654" y="2412444"/>
            <a:ext cx="3989291" cy="2349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273239"/>
                </a:solidFill>
                <a:effectLst/>
              </a:rPr>
              <a:t>Example:</a:t>
            </a:r>
          </a:p>
          <a:p>
            <a:r>
              <a:rPr lang="en-GB" sz="2000" dirty="0"/>
              <a:t>name = input(</a:t>
            </a:r>
            <a:r>
              <a:rPr lang="en-GB" sz="2000" dirty="0">
                <a:solidFill>
                  <a:schemeClr val="accent2"/>
                </a:solidFill>
              </a:rPr>
              <a:t>"Enter your name:"</a:t>
            </a:r>
            <a:r>
              <a:rPr lang="en-GB" sz="2000" dirty="0"/>
              <a:t>)</a:t>
            </a:r>
          </a:p>
          <a:p>
            <a:r>
              <a:rPr lang="en-GB" sz="2000" dirty="0"/>
              <a:t>print(</a:t>
            </a:r>
            <a:r>
              <a:rPr lang="en-GB" sz="2000" dirty="0">
                <a:solidFill>
                  <a:schemeClr val="accent4"/>
                </a:solidFill>
              </a:rPr>
              <a:t>"Hello,"</a:t>
            </a:r>
            <a:r>
              <a:rPr lang="en-GB" sz="2000" dirty="0"/>
              <a:t>, name, </a:t>
            </a:r>
            <a:r>
              <a:rPr lang="en-GB" sz="2000" dirty="0">
                <a:solidFill>
                  <a:schemeClr val="accent5"/>
                </a:solidFill>
              </a:rPr>
              <a:t>"! Welcome!"</a:t>
            </a:r>
            <a:r>
              <a:rPr lang="en-GB" sz="2000" dirty="0"/>
              <a:t>)</a:t>
            </a:r>
          </a:p>
          <a:p>
            <a:endParaRPr lang="en-GB" sz="2000" dirty="0"/>
          </a:p>
          <a:p>
            <a:pPr fontAlgn="base">
              <a:spcAft>
                <a:spcPts val="750"/>
              </a:spcAft>
            </a:pPr>
            <a:r>
              <a:rPr lang="en-US" sz="2000" b="1" dirty="0">
                <a:solidFill>
                  <a:srgbClr val="273239"/>
                </a:solidFill>
              </a:rPr>
              <a:t>Output</a:t>
            </a:r>
          </a:p>
          <a:p>
            <a:pPr fontAlgn="base">
              <a:spcAft>
                <a:spcPts val="750"/>
              </a:spcAft>
            </a:pPr>
            <a:r>
              <a:rPr lang="en-US" sz="2000" dirty="0">
                <a:solidFill>
                  <a:schemeClr val="accent2"/>
                </a:solidFill>
              </a:rPr>
              <a:t>Enter your name: </a:t>
            </a:r>
            <a:r>
              <a:rPr lang="en-US" sz="2000" dirty="0">
                <a:solidFill>
                  <a:srgbClr val="273239"/>
                </a:solidFill>
              </a:rPr>
              <a:t>sivakumar</a:t>
            </a:r>
            <a:br>
              <a:rPr lang="en-US" sz="2000" dirty="0">
                <a:solidFill>
                  <a:srgbClr val="273239"/>
                </a:solidFill>
              </a:rPr>
            </a:br>
            <a:r>
              <a:rPr lang="en-US" sz="2000" dirty="0">
                <a:solidFill>
                  <a:schemeClr val="accent4"/>
                </a:solidFill>
              </a:rPr>
              <a:t>Hello</a:t>
            </a:r>
            <a:r>
              <a:rPr lang="en-US" sz="2000" dirty="0">
                <a:solidFill>
                  <a:srgbClr val="273239"/>
                </a:solidFill>
              </a:rPr>
              <a:t>, sivakumar </a:t>
            </a:r>
            <a:r>
              <a:rPr lang="en-US" sz="2000" dirty="0">
                <a:solidFill>
                  <a:schemeClr val="accent5"/>
                </a:solidFill>
              </a:rPr>
              <a:t>! Welcome!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137E54-8918-04A7-60EB-A9437D0E9259}"/>
              </a:ext>
            </a:extLst>
          </p:cNvPr>
          <p:cNvSpPr txBox="1"/>
          <p:nvPr/>
        </p:nvSpPr>
        <p:spPr>
          <a:xfrm>
            <a:off x="600890" y="2598877"/>
            <a:ext cx="3797561" cy="17338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 fontAlgn="base">
              <a:buNone/>
            </a:pPr>
            <a:r>
              <a:rPr lang="en-GB" sz="2000" b="1" dirty="0">
                <a:solidFill>
                  <a:srgbClr val="273239"/>
                </a:solidFill>
                <a:effectLst/>
              </a:rPr>
              <a:t>Printing Output using print()</a:t>
            </a:r>
            <a:endParaRPr lang="en-GB" sz="2000" b="1" dirty="0">
              <a:solidFill>
                <a:srgbClr val="273239"/>
              </a:solidFill>
            </a:endParaRPr>
          </a:p>
          <a:p>
            <a:pPr fontAlgn="base"/>
            <a:r>
              <a:rPr lang="en-GB" sz="2000" dirty="0"/>
              <a:t>print("Hello, World!")</a:t>
            </a:r>
          </a:p>
          <a:p>
            <a:pPr fontAlgn="base"/>
            <a:endParaRPr lang="en-GB" sz="2000" dirty="0"/>
          </a:p>
          <a:p>
            <a:pPr fontAlgn="base">
              <a:spcAft>
                <a:spcPts val="750"/>
              </a:spcAft>
            </a:pPr>
            <a:r>
              <a:rPr lang="en-GB" sz="2000" b="1" dirty="0">
                <a:solidFill>
                  <a:srgbClr val="273239"/>
                </a:solidFill>
              </a:rPr>
              <a:t>Output:</a:t>
            </a:r>
          </a:p>
          <a:p>
            <a:pPr fontAlgn="base">
              <a:spcAft>
                <a:spcPts val="750"/>
              </a:spcAft>
            </a:pPr>
            <a:r>
              <a:rPr lang="en-GB" sz="2000" dirty="0">
                <a:solidFill>
                  <a:srgbClr val="273239"/>
                </a:solidFill>
              </a:rPr>
              <a:t>Hello, World!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4979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CE14D-C1B0-95FA-7168-BAEAEAD7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1204" y="4018276"/>
            <a:ext cx="3600195" cy="1644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chemeClr val="tx2"/>
                </a:solidFill>
              </a:rPr>
              <a:t>lambda</a:t>
            </a:r>
          </a:p>
        </p:txBody>
      </p:sp>
      <p:pic>
        <p:nvPicPr>
          <p:cNvPr id="4" name="Picture 3" descr="Lines of an athletic running track">
            <a:extLst>
              <a:ext uri="{FF2B5EF4-FFF2-40B4-BE49-F238E27FC236}">
                <a16:creationId xmlns:a16="http://schemas.microsoft.com/office/drawing/2014/main" id="{8F496DE5-3EF1-B6D0-FFB3-06469BBC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30488" r="22624" b="-2"/>
          <a:stretch>
            <a:fillRect/>
          </a:stretch>
        </p:blipFill>
        <p:spPr>
          <a:xfrm>
            <a:off x="-228" y="1"/>
            <a:ext cx="481728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0A10B5A-315F-4751-BA35-34556B5D2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817286" cy="6858001"/>
            <a:chOff x="0" y="0"/>
            <a:chExt cx="6423049" cy="685800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A5DAC55-04A1-4AB4-A2C6-C859A915C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6018714" cy="6858000"/>
            </a:xfrm>
            <a:custGeom>
              <a:avLst/>
              <a:gdLst>
                <a:gd name="connsiteX0" fmla="*/ 0 w 6018714"/>
                <a:gd name="connsiteY0" fmla="*/ 6499477 h 6858000"/>
                <a:gd name="connsiteX1" fmla="*/ 248639 w 6018714"/>
                <a:gd name="connsiteY1" fmla="*/ 6701197 h 6858000"/>
                <a:gd name="connsiteX2" fmla="*/ 392359 w 6018714"/>
                <a:gd name="connsiteY2" fmla="*/ 6814935 h 6858000"/>
                <a:gd name="connsiteX3" fmla="*/ 448656 w 6018714"/>
                <a:gd name="connsiteY3" fmla="*/ 6858000 h 6858000"/>
                <a:gd name="connsiteX4" fmla="*/ 0 w 6018714"/>
                <a:gd name="connsiteY4" fmla="*/ 6858000 h 6858000"/>
                <a:gd name="connsiteX5" fmla="*/ 998246 w 6018714"/>
                <a:gd name="connsiteY5" fmla="*/ 0 h 6858000"/>
                <a:gd name="connsiteX6" fmla="*/ 1984114 w 6018714"/>
                <a:gd name="connsiteY6" fmla="*/ 0 h 6858000"/>
                <a:gd name="connsiteX7" fmla="*/ 2011390 w 6018714"/>
                <a:gd name="connsiteY7" fmla="*/ 2333 h 6858000"/>
                <a:gd name="connsiteX8" fmla="*/ 4182319 w 6018714"/>
                <a:gd name="connsiteY8" fmla="*/ 838030 h 6858000"/>
                <a:gd name="connsiteX9" fmla="*/ 4785565 w 6018714"/>
                <a:gd name="connsiteY9" fmla="*/ 1338564 h 6858000"/>
                <a:gd name="connsiteX10" fmla="*/ 5695308 w 6018714"/>
                <a:gd name="connsiteY10" fmla="*/ 2616232 h 6858000"/>
                <a:gd name="connsiteX11" fmla="*/ 5937944 w 6018714"/>
                <a:gd name="connsiteY11" fmla="*/ 3368583 h 6858000"/>
                <a:gd name="connsiteX12" fmla="*/ 6018677 w 6018714"/>
                <a:gd name="connsiteY12" fmla="*/ 4153681 h 6858000"/>
                <a:gd name="connsiteX13" fmla="*/ 5990165 w 6018714"/>
                <a:gd name="connsiteY13" fmla="*/ 4557147 h 6858000"/>
                <a:gd name="connsiteX14" fmla="*/ 5982312 w 6018714"/>
                <a:gd name="connsiteY14" fmla="*/ 4607451 h 6858000"/>
                <a:gd name="connsiteX15" fmla="*/ 5972856 w 6018714"/>
                <a:gd name="connsiteY15" fmla="*/ 4657609 h 6858000"/>
                <a:gd name="connsiteX16" fmla="*/ 5951328 w 6018714"/>
                <a:gd name="connsiteY16" fmla="*/ 4757628 h 6858000"/>
                <a:gd name="connsiteX17" fmla="*/ 5893141 w 6018714"/>
                <a:gd name="connsiteY17" fmla="*/ 4953827 h 6858000"/>
                <a:gd name="connsiteX18" fmla="*/ 5817644 w 6018714"/>
                <a:gd name="connsiteY18" fmla="*/ 5141915 h 6858000"/>
                <a:gd name="connsiteX19" fmla="*/ 5728909 w 6018714"/>
                <a:gd name="connsiteY19" fmla="*/ 5322626 h 6858000"/>
                <a:gd name="connsiteX20" fmla="*/ 5532095 w 6018714"/>
                <a:gd name="connsiteY20" fmla="*/ 5663839 h 6858000"/>
                <a:gd name="connsiteX21" fmla="*/ 5330043 w 6018714"/>
                <a:gd name="connsiteY21" fmla="*/ 5988236 h 6858000"/>
                <a:gd name="connsiteX22" fmla="*/ 5232580 w 6018714"/>
                <a:gd name="connsiteY22" fmla="*/ 6146081 h 6858000"/>
                <a:gd name="connsiteX23" fmla="*/ 5183269 w 6018714"/>
                <a:gd name="connsiteY23" fmla="*/ 6227660 h 6858000"/>
                <a:gd name="connsiteX24" fmla="*/ 5131628 w 6018714"/>
                <a:gd name="connsiteY24" fmla="*/ 6311451 h 6858000"/>
                <a:gd name="connsiteX25" fmla="*/ 4910811 w 6018714"/>
                <a:gd name="connsiteY25" fmla="*/ 6641009 h 6858000"/>
                <a:gd name="connsiteX26" fmla="*/ 4788885 w 6018714"/>
                <a:gd name="connsiteY26" fmla="*/ 6800448 h 6858000"/>
                <a:gd name="connsiteX27" fmla="*/ 4739213 w 6018714"/>
                <a:gd name="connsiteY27" fmla="*/ 6858000 h 6858000"/>
                <a:gd name="connsiteX28" fmla="*/ 3950454 w 6018714"/>
                <a:gd name="connsiteY28" fmla="*/ 6858000 h 6858000"/>
                <a:gd name="connsiteX29" fmla="*/ 4012997 w 6018714"/>
                <a:gd name="connsiteY29" fmla="*/ 6806378 h 6858000"/>
                <a:gd name="connsiteX30" fmla="*/ 4268871 w 6018714"/>
                <a:gd name="connsiteY30" fmla="*/ 6566512 h 6858000"/>
                <a:gd name="connsiteX31" fmla="*/ 4750072 w 6018714"/>
                <a:gd name="connsiteY31" fmla="*/ 6033375 h 6858000"/>
                <a:gd name="connsiteX32" fmla="*/ 4806075 w 6018714"/>
                <a:gd name="connsiteY32" fmla="*/ 5961092 h 6858000"/>
                <a:gd name="connsiteX33" fmla="*/ 4863244 w 6018714"/>
                <a:gd name="connsiteY33" fmla="*/ 5885856 h 6858000"/>
                <a:gd name="connsiteX34" fmla="*/ 4982235 w 6018714"/>
                <a:gd name="connsiteY34" fmla="*/ 5732288 h 6858000"/>
                <a:gd name="connsiteX35" fmla="*/ 5221526 w 6018714"/>
                <a:gd name="connsiteY35" fmla="*/ 5438135 h 6858000"/>
                <a:gd name="connsiteX36" fmla="*/ 5442633 w 6018714"/>
                <a:gd name="connsiteY36" fmla="*/ 5146193 h 6858000"/>
                <a:gd name="connsiteX37" fmla="*/ 5538350 w 6018714"/>
                <a:gd name="connsiteY37" fmla="*/ 4995133 h 6858000"/>
                <a:gd name="connsiteX38" fmla="*/ 5621702 w 6018714"/>
                <a:gd name="connsiteY38" fmla="*/ 4839205 h 6858000"/>
                <a:gd name="connsiteX39" fmla="*/ 5741275 w 6018714"/>
                <a:gd name="connsiteY39" fmla="*/ 4507728 h 6858000"/>
                <a:gd name="connsiteX40" fmla="*/ 5781714 w 6018714"/>
                <a:gd name="connsiteY40" fmla="*/ 4153681 h 6858000"/>
                <a:gd name="connsiteX41" fmla="*/ 5685706 w 6018714"/>
                <a:gd name="connsiteY41" fmla="*/ 3428918 h 6858000"/>
                <a:gd name="connsiteX42" fmla="*/ 5422122 w 6018714"/>
                <a:gd name="connsiteY42" fmla="*/ 2750328 h 6858000"/>
                <a:gd name="connsiteX43" fmla="*/ 5033730 w 6018714"/>
                <a:gd name="connsiteY43" fmla="*/ 2136204 h 6858000"/>
                <a:gd name="connsiteX44" fmla="*/ 4542784 w 6018714"/>
                <a:gd name="connsiteY44" fmla="*/ 1601886 h 6858000"/>
                <a:gd name="connsiteX45" fmla="*/ 2668605 w 6018714"/>
                <a:gd name="connsiteY45" fmla="*/ 539746 h 6858000"/>
                <a:gd name="connsiteX46" fmla="*/ 1965570 w 6018714"/>
                <a:gd name="connsiteY46" fmla="*/ 389865 h 6858000"/>
                <a:gd name="connsiteX47" fmla="*/ 1249006 w 6018714"/>
                <a:gd name="connsiteY47" fmla="*/ 363461 h 6858000"/>
                <a:gd name="connsiteX48" fmla="*/ 542188 w 6018714"/>
                <a:gd name="connsiteY48" fmla="*/ 465544 h 6858000"/>
                <a:gd name="connsiteX49" fmla="*/ 37349 w 6018714"/>
                <a:gd name="connsiteY49" fmla="*/ 636266 h 6858000"/>
                <a:gd name="connsiteX50" fmla="*/ 0 w 6018714"/>
                <a:gd name="connsiteY50" fmla="*/ 653785 h 6858000"/>
                <a:gd name="connsiteX51" fmla="*/ 0 w 6018714"/>
                <a:gd name="connsiteY51" fmla="*/ 255198 h 6858000"/>
                <a:gd name="connsiteX52" fmla="*/ 167136 w 6018714"/>
                <a:gd name="connsiteY52" fmla="*/ 188295 h 6858000"/>
                <a:gd name="connsiteX53" fmla="*/ 451417 w 6018714"/>
                <a:gd name="connsiteY53" fmla="*/ 101466 h 6858000"/>
                <a:gd name="connsiteX54" fmla="*/ 836914 w 6018714"/>
                <a:gd name="connsiteY54" fmla="*/ 2139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18714" h="6858000">
                  <a:moveTo>
                    <a:pt x="0" y="6499477"/>
                  </a:moveTo>
                  <a:lnTo>
                    <a:pt x="248639" y="6701197"/>
                  </a:lnTo>
                  <a:cubicBezTo>
                    <a:pt x="296496" y="6739700"/>
                    <a:pt x="344500" y="6777613"/>
                    <a:pt x="392359" y="6814935"/>
                  </a:cubicBezTo>
                  <a:lnTo>
                    <a:pt x="448656" y="6858000"/>
                  </a:lnTo>
                  <a:lnTo>
                    <a:pt x="0" y="6858000"/>
                  </a:lnTo>
                  <a:close/>
                  <a:moveTo>
                    <a:pt x="998246" y="0"/>
                  </a:moveTo>
                  <a:lnTo>
                    <a:pt x="1984114" y="0"/>
                  </a:lnTo>
                  <a:lnTo>
                    <a:pt x="2011390" y="2333"/>
                  </a:lnTo>
                  <a:cubicBezTo>
                    <a:pt x="2791770" y="95667"/>
                    <a:pt x="3537428" y="382707"/>
                    <a:pt x="4182319" y="838030"/>
                  </a:cubicBezTo>
                  <a:cubicBezTo>
                    <a:pt x="4396386" y="988089"/>
                    <a:pt x="4598134" y="1155477"/>
                    <a:pt x="4785565" y="1338564"/>
                  </a:cubicBezTo>
                  <a:cubicBezTo>
                    <a:pt x="5159266" y="1705003"/>
                    <a:pt x="5477110" y="2135318"/>
                    <a:pt x="5695308" y="2616232"/>
                  </a:cubicBezTo>
                  <a:cubicBezTo>
                    <a:pt x="5803975" y="2856910"/>
                    <a:pt x="5885376" y="3109302"/>
                    <a:pt x="5937944" y="3368583"/>
                  </a:cubicBezTo>
                  <a:cubicBezTo>
                    <a:pt x="5990936" y="3626845"/>
                    <a:pt x="6017985" y="3889887"/>
                    <a:pt x="6018677" y="4153681"/>
                  </a:cubicBezTo>
                  <a:cubicBezTo>
                    <a:pt x="6019393" y="4288706"/>
                    <a:pt x="6009862" y="4423598"/>
                    <a:pt x="5990165" y="4557147"/>
                  </a:cubicBezTo>
                  <a:lnTo>
                    <a:pt x="5982312" y="4607451"/>
                  </a:lnTo>
                  <a:lnTo>
                    <a:pt x="5972856" y="4657609"/>
                  </a:lnTo>
                  <a:cubicBezTo>
                    <a:pt x="5966601" y="4691096"/>
                    <a:pt x="5959037" y="4724287"/>
                    <a:pt x="5951328" y="4757628"/>
                  </a:cubicBezTo>
                  <a:cubicBezTo>
                    <a:pt x="5934889" y="4823863"/>
                    <a:pt x="5915834" y="4890100"/>
                    <a:pt x="5893141" y="4953827"/>
                  </a:cubicBezTo>
                  <a:cubicBezTo>
                    <a:pt x="5870448" y="5017556"/>
                    <a:pt x="5845282" y="5080252"/>
                    <a:pt x="5817644" y="5141915"/>
                  </a:cubicBezTo>
                  <a:cubicBezTo>
                    <a:pt x="5790005" y="5203578"/>
                    <a:pt x="5760040" y="5263619"/>
                    <a:pt x="5728909" y="5322626"/>
                  </a:cubicBezTo>
                  <a:cubicBezTo>
                    <a:pt x="5666505" y="5440642"/>
                    <a:pt x="5599591" y="5553937"/>
                    <a:pt x="5532095" y="5663839"/>
                  </a:cubicBezTo>
                  <a:lnTo>
                    <a:pt x="5330043" y="5988236"/>
                  </a:lnTo>
                  <a:cubicBezTo>
                    <a:pt x="5297022" y="6041195"/>
                    <a:pt x="5264148" y="6093565"/>
                    <a:pt x="5232580" y="6146081"/>
                  </a:cubicBezTo>
                  <a:lnTo>
                    <a:pt x="5183269" y="6227660"/>
                  </a:lnTo>
                  <a:cubicBezTo>
                    <a:pt x="5166103" y="6255541"/>
                    <a:pt x="5149375" y="6283717"/>
                    <a:pt x="5131628" y="6311451"/>
                  </a:cubicBezTo>
                  <a:cubicBezTo>
                    <a:pt x="5062676" y="6423417"/>
                    <a:pt x="4988635" y="6533174"/>
                    <a:pt x="4910811" y="6641009"/>
                  </a:cubicBezTo>
                  <a:cubicBezTo>
                    <a:pt x="4871725" y="6695377"/>
                    <a:pt x="4831064" y="6748547"/>
                    <a:pt x="4788885" y="6800448"/>
                  </a:cubicBezTo>
                  <a:lnTo>
                    <a:pt x="4739213" y="6858000"/>
                  </a:lnTo>
                  <a:lnTo>
                    <a:pt x="3950454" y="6858000"/>
                  </a:lnTo>
                  <a:lnTo>
                    <a:pt x="4012997" y="6806378"/>
                  </a:lnTo>
                  <a:cubicBezTo>
                    <a:pt x="4100089" y="6729374"/>
                    <a:pt x="4185375" y="6649419"/>
                    <a:pt x="4268871" y="6566512"/>
                  </a:cubicBezTo>
                  <a:cubicBezTo>
                    <a:pt x="4439315" y="6398398"/>
                    <a:pt x="4599980" y="6220387"/>
                    <a:pt x="4750072" y="6033375"/>
                  </a:cubicBezTo>
                  <a:cubicBezTo>
                    <a:pt x="4769418" y="6009920"/>
                    <a:pt x="4787311" y="5985138"/>
                    <a:pt x="4806075" y="5961092"/>
                  </a:cubicBezTo>
                  <a:lnTo>
                    <a:pt x="4863244" y="5885856"/>
                  </a:lnTo>
                  <a:cubicBezTo>
                    <a:pt x="4902520" y="5833635"/>
                    <a:pt x="4942184" y="5782445"/>
                    <a:pt x="4982235" y="5732288"/>
                  </a:cubicBezTo>
                  <a:cubicBezTo>
                    <a:pt x="5061513" y="5631533"/>
                    <a:pt x="5143556" y="5534760"/>
                    <a:pt x="5221526" y="5438135"/>
                  </a:cubicBezTo>
                  <a:cubicBezTo>
                    <a:pt x="5299495" y="5341509"/>
                    <a:pt x="5374846" y="5245326"/>
                    <a:pt x="5442633" y="5146193"/>
                  </a:cubicBezTo>
                  <a:cubicBezTo>
                    <a:pt x="5476091" y="5096480"/>
                    <a:pt x="5508530" y="5046176"/>
                    <a:pt x="5538350" y="4995133"/>
                  </a:cubicBezTo>
                  <a:cubicBezTo>
                    <a:pt x="5568171" y="4944091"/>
                    <a:pt x="5596245" y="4892164"/>
                    <a:pt x="5621702" y="4839205"/>
                  </a:cubicBezTo>
                  <a:cubicBezTo>
                    <a:pt x="5673203" y="4733405"/>
                    <a:pt x="5713291" y="4622262"/>
                    <a:pt x="5741275" y="4507728"/>
                  </a:cubicBezTo>
                  <a:cubicBezTo>
                    <a:pt x="5767878" y="4391630"/>
                    <a:pt x="5781445" y="4272861"/>
                    <a:pt x="5781714" y="4153681"/>
                  </a:cubicBezTo>
                  <a:cubicBezTo>
                    <a:pt x="5781640" y="3908842"/>
                    <a:pt x="5749352" y="3665096"/>
                    <a:pt x="5685706" y="3428918"/>
                  </a:cubicBezTo>
                  <a:cubicBezTo>
                    <a:pt x="5621295" y="3194067"/>
                    <a:pt x="5532959" y="2966636"/>
                    <a:pt x="5422122" y="2750328"/>
                  </a:cubicBezTo>
                  <a:cubicBezTo>
                    <a:pt x="5312356" y="2533473"/>
                    <a:pt x="5182293" y="2327817"/>
                    <a:pt x="5033730" y="2136204"/>
                  </a:cubicBezTo>
                  <a:cubicBezTo>
                    <a:pt x="4885345" y="1944281"/>
                    <a:pt x="4721094" y="1765530"/>
                    <a:pt x="4542784" y="1601886"/>
                  </a:cubicBezTo>
                  <a:cubicBezTo>
                    <a:pt x="4001273" y="1114380"/>
                    <a:pt x="3361806" y="751985"/>
                    <a:pt x="2668605" y="539746"/>
                  </a:cubicBezTo>
                  <a:cubicBezTo>
                    <a:pt x="2438667" y="470493"/>
                    <a:pt x="2203536" y="420366"/>
                    <a:pt x="1965570" y="389865"/>
                  </a:cubicBezTo>
                  <a:cubicBezTo>
                    <a:pt x="1727936" y="359890"/>
                    <a:pt x="1488166" y="351053"/>
                    <a:pt x="1249006" y="363461"/>
                  </a:cubicBezTo>
                  <a:cubicBezTo>
                    <a:pt x="1010718" y="374400"/>
                    <a:pt x="774017" y="408587"/>
                    <a:pt x="542188" y="465544"/>
                  </a:cubicBezTo>
                  <a:cubicBezTo>
                    <a:pt x="369418" y="508120"/>
                    <a:pt x="200552" y="565242"/>
                    <a:pt x="37349" y="636266"/>
                  </a:cubicBezTo>
                  <a:lnTo>
                    <a:pt x="0" y="653785"/>
                  </a:lnTo>
                  <a:lnTo>
                    <a:pt x="0" y="255198"/>
                  </a:lnTo>
                  <a:lnTo>
                    <a:pt x="167136" y="188295"/>
                  </a:lnTo>
                  <a:cubicBezTo>
                    <a:pt x="260597" y="155379"/>
                    <a:pt x="355437" y="126405"/>
                    <a:pt x="451417" y="101466"/>
                  </a:cubicBezTo>
                  <a:cubicBezTo>
                    <a:pt x="578649" y="68513"/>
                    <a:pt x="707299" y="41799"/>
                    <a:pt x="836914" y="2139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7370387-C8AA-4FC4-B636-C83BA7921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8834"/>
              <a:ext cx="6015920" cy="6819166"/>
            </a:xfrm>
            <a:custGeom>
              <a:avLst/>
              <a:gdLst>
                <a:gd name="connsiteX0" fmla="*/ 0 w 6015920"/>
                <a:gd name="connsiteY0" fmla="*/ 6143989 h 6819166"/>
                <a:gd name="connsiteX1" fmla="*/ 134018 w 6015920"/>
                <a:gd name="connsiteY1" fmla="*/ 6248665 h 6819166"/>
                <a:gd name="connsiteX2" fmla="*/ 880799 w 6015920"/>
                <a:gd name="connsiteY2" fmla="*/ 6790482 h 6819166"/>
                <a:gd name="connsiteX3" fmla="*/ 929680 w 6015920"/>
                <a:gd name="connsiteY3" fmla="*/ 6819166 h 6819166"/>
                <a:gd name="connsiteX4" fmla="*/ 0 w 6015920"/>
                <a:gd name="connsiteY4" fmla="*/ 6819166 h 6819166"/>
                <a:gd name="connsiteX5" fmla="*/ 1408589 w 6015920"/>
                <a:gd name="connsiteY5" fmla="*/ 0 h 6819166"/>
                <a:gd name="connsiteX6" fmla="*/ 1409171 w 6015920"/>
                <a:gd name="connsiteY6" fmla="*/ 294 h 6819166"/>
                <a:gd name="connsiteX7" fmla="*/ 6015920 w 6015920"/>
                <a:gd name="connsiteY7" fmla="*/ 4129828 h 6819166"/>
                <a:gd name="connsiteX8" fmla="*/ 5101088 w 6015920"/>
                <a:gd name="connsiteY8" fmla="*/ 6096419 h 6819166"/>
                <a:gd name="connsiteX9" fmla="*/ 4546786 w 6015920"/>
                <a:gd name="connsiteY9" fmla="*/ 6797679 h 6819166"/>
                <a:gd name="connsiteX10" fmla="*/ 4525032 w 6015920"/>
                <a:gd name="connsiteY10" fmla="*/ 6819166 h 6819166"/>
                <a:gd name="connsiteX11" fmla="*/ 3362009 w 6015920"/>
                <a:gd name="connsiteY11" fmla="*/ 6819166 h 6819166"/>
                <a:gd name="connsiteX12" fmla="*/ 3559506 w 6015920"/>
                <a:gd name="connsiteY12" fmla="*/ 6694254 h 6819166"/>
                <a:gd name="connsiteX13" fmla="*/ 4499295 w 6015920"/>
                <a:gd name="connsiteY13" fmla="*/ 5685109 h 6819166"/>
                <a:gd name="connsiteX14" fmla="*/ 4763752 w 6015920"/>
                <a:gd name="connsiteY14" fmla="*/ 5310428 h 6819166"/>
                <a:gd name="connsiteX15" fmla="*/ 5288592 w 6015920"/>
                <a:gd name="connsiteY15" fmla="*/ 4129828 h 6819166"/>
                <a:gd name="connsiteX16" fmla="*/ 4971477 w 6015920"/>
                <a:gd name="connsiteY16" fmla="*/ 2858526 h 6819166"/>
                <a:gd name="connsiteX17" fmla="*/ 4096938 w 6015920"/>
                <a:gd name="connsiteY17" fmla="*/ 1766138 h 6819166"/>
                <a:gd name="connsiteX18" fmla="*/ 2832696 w 6015920"/>
                <a:gd name="connsiteY18" fmla="*/ 1008719 h 6819166"/>
                <a:gd name="connsiteX19" fmla="*/ 1409171 w 6015920"/>
                <a:gd name="connsiteY19" fmla="*/ 732948 h 6819166"/>
                <a:gd name="connsiteX20" fmla="*/ 189877 w 6015920"/>
                <a:gd name="connsiteY20" fmla="*/ 989377 h 6819166"/>
                <a:gd name="connsiteX21" fmla="*/ 0 w 6015920"/>
                <a:gd name="connsiteY21" fmla="*/ 1091881 h 6819166"/>
                <a:gd name="connsiteX22" fmla="*/ 0 w 6015920"/>
                <a:gd name="connsiteY22" fmla="*/ 273645 h 6819166"/>
                <a:gd name="connsiteX23" fmla="*/ 53152 w 6015920"/>
                <a:gd name="connsiteY23" fmla="*/ 250589 h 6819166"/>
                <a:gd name="connsiteX24" fmla="*/ 1408589 w 6015920"/>
                <a:gd name="connsiteY24" fmla="*/ 0 h 681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15920" h="6819166">
                  <a:moveTo>
                    <a:pt x="0" y="6143989"/>
                  </a:moveTo>
                  <a:lnTo>
                    <a:pt x="134018" y="6248665"/>
                  </a:lnTo>
                  <a:cubicBezTo>
                    <a:pt x="404095" y="6461250"/>
                    <a:pt x="645672" y="6645215"/>
                    <a:pt x="880799" y="6790482"/>
                  </a:cubicBezTo>
                  <a:lnTo>
                    <a:pt x="929680" y="6819166"/>
                  </a:lnTo>
                  <a:lnTo>
                    <a:pt x="0" y="6819166"/>
                  </a:lnTo>
                  <a:close/>
                  <a:moveTo>
                    <a:pt x="1408589" y="0"/>
                  </a:moveTo>
                  <a:lnTo>
                    <a:pt x="1409171" y="294"/>
                  </a:lnTo>
                  <a:cubicBezTo>
                    <a:pt x="3696325" y="294"/>
                    <a:pt x="6015920" y="1849221"/>
                    <a:pt x="6015920" y="4129828"/>
                  </a:cubicBezTo>
                  <a:cubicBezTo>
                    <a:pt x="6015920" y="4985129"/>
                    <a:pt x="5545048" y="5437324"/>
                    <a:pt x="5101088" y="6096419"/>
                  </a:cubicBezTo>
                  <a:cubicBezTo>
                    <a:pt x="4927721" y="6353993"/>
                    <a:pt x="4744312" y="6588925"/>
                    <a:pt x="4546786" y="6797679"/>
                  </a:cubicBezTo>
                  <a:lnTo>
                    <a:pt x="4525032" y="6819166"/>
                  </a:lnTo>
                  <a:lnTo>
                    <a:pt x="3362009" y="6819166"/>
                  </a:lnTo>
                  <a:lnTo>
                    <a:pt x="3559506" y="6694254"/>
                  </a:lnTo>
                  <a:cubicBezTo>
                    <a:pt x="3895644" y="6458563"/>
                    <a:pt x="4202210" y="6126161"/>
                    <a:pt x="4499295" y="5685109"/>
                  </a:cubicBezTo>
                  <a:cubicBezTo>
                    <a:pt x="4589775" y="5550592"/>
                    <a:pt x="4678218" y="5428532"/>
                    <a:pt x="4763752" y="5310428"/>
                  </a:cubicBezTo>
                  <a:cubicBezTo>
                    <a:pt x="5118251" y="4820868"/>
                    <a:pt x="5288592" y="4566198"/>
                    <a:pt x="5288592" y="4129828"/>
                  </a:cubicBezTo>
                  <a:cubicBezTo>
                    <a:pt x="5288592" y="3696828"/>
                    <a:pt x="5181966" y="3269106"/>
                    <a:pt x="4971477" y="2858526"/>
                  </a:cubicBezTo>
                  <a:cubicBezTo>
                    <a:pt x="4765643" y="2456885"/>
                    <a:pt x="4471366" y="2089240"/>
                    <a:pt x="4096938" y="1766138"/>
                  </a:cubicBezTo>
                  <a:cubicBezTo>
                    <a:pt x="3720910" y="1443697"/>
                    <a:pt x="3293474" y="1187604"/>
                    <a:pt x="2832696" y="1008719"/>
                  </a:cubicBezTo>
                  <a:cubicBezTo>
                    <a:pt x="2360806" y="825703"/>
                    <a:pt x="1881933" y="732948"/>
                    <a:pt x="1409171" y="732948"/>
                  </a:cubicBezTo>
                  <a:cubicBezTo>
                    <a:pt x="963609" y="732948"/>
                    <a:pt x="553251" y="819255"/>
                    <a:pt x="189877" y="989377"/>
                  </a:cubicBezTo>
                  <a:lnTo>
                    <a:pt x="0" y="1091881"/>
                  </a:lnTo>
                  <a:lnTo>
                    <a:pt x="0" y="273645"/>
                  </a:lnTo>
                  <a:lnTo>
                    <a:pt x="53152" y="250589"/>
                  </a:lnTo>
                  <a:cubicBezTo>
                    <a:pt x="457881" y="88474"/>
                    <a:pt x="911201" y="0"/>
                    <a:pt x="1408589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3C2B3B-4414-484B-8914-7CB18736F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9880"/>
              <a:ext cx="5997097" cy="6768121"/>
            </a:xfrm>
            <a:custGeom>
              <a:avLst/>
              <a:gdLst>
                <a:gd name="connsiteX0" fmla="*/ 0 w 5997097"/>
                <a:gd name="connsiteY0" fmla="*/ 5929955 h 6768121"/>
                <a:gd name="connsiteX1" fmla="*/ 204947 w 5997097"/>
                <a:gd name="connsiteY1" fmla="*/ 6088753 h 6768121"/>
                <a:gd name="connsiteX2" fmla="*/ 1135927 w 5997097"/>
                <a:gd name="connsiteY2" fmla="*/ 6730112 h 6768121"/>
                <a:gd name="connsiteX3" fmla="*/ 1219620 w 5997097"/>
                <a:gd name="connsiteY3" fmla="*/ 6768121 h 6768121"/>
                <a:gd name="connsiteX4" fmla="*/ 0 w 5997097"/>
                <a:gd name="connsiteY4" fmla="*/ 6768121 h 6768121"/>
                <a:gd name="connsiteX5" fmla="*/ 1389767 w 5997097"/>
                <a:gd name="connsiteY5" fmla="*/ 0 h 6768121"/>
                <a:gd name="connsiteX6" fmla="*/ 1390348 w 5997097"/>
                <a:gd name="connsiteY6" fmla="*/ 292 h 6768121"/>
                <a:gd name="connsiteX7" fmla="*/ 5997097 w 5997097"/>
                <a:gd name="connsiteY7" fmla="*/ 4099802 h 6768121"/>
                <a:gd name="connsiteX8" fmla="*/ 5082265 w 5997097"/>
                <a:gd name="connsiteY8" fmla="*/ 6052096 h 6768121"/>
                <a:gd name="connsiteX9" fmla="*/ 4527964 w 5997097"/>
                <a:gd name="connsiteY9" fmla="*/ 6748257 h 6768121"/>
                <a:gd name="connsiteX10" fmla="*/ 4507706 w 5997097"/>
                <a:gd name="connsiteY10" fmla="*/ 6768121 h 6768121"/>
                <a:gd name="connsiteX11" fmla="*/ 3011909 w 5997097"/>
                <a:gd name="connsiteY11" fmla="*/ 6768121 h 6768121"/>
                <a:gd name="connsiteX12" fmla="*/ 3041514 w 5997097"/>
                <a:gd name="connsiteY12" fmla="*/ 6756841 h 6768121"/>
                <a:gd name="connsiteX13" fmla="*/ 3339587 w 5997097"/>
                <a:gd name="connsiteY13" fmla="*/ 6603120 h 6768121"/>
                <a:gd name="connsiteX14" fmla="*/ 4359591 w 5997097"/>
                <a:gd name="connsiteY14" fmla="*/ 5561878 h 6768121"/>
                <a:gd name="connsiteX15" fmla="*/ 4626956 w 5997097"/>
                <a:gd name="connsiteY15" fmla="*/ 5185850 h 6768121"/>
                <a:gd name="connsiteX16" fmla="*/ 5124303 w 5997097"/>
                <a:gd name="connsiteY16" fmla="*/ 4099802 h 6768121"/>
                <a:gd name="connsiteX17" fmla="*/ 4823481 w 5997097"/>
                <a:gd name="connsiteY17" fmla="*/ 2904512 h 6768121"/>
                <a:gd name="connsiteX18" fmla="*/ 3983561 w 5997097"/>
                <a:gd name="connsiteY18" fmla="*/ 1863706 h 6768121"/>
                <a:gd name="connsiteX19" fmla="*/ 2761651 w 5997097"/>
                <a:gd name="connsiteY19" fmla="*/ 1136378 h 6768121"/>
                <a:gd name="connsiteX20" fmla="*/ 1390348 w 5997097"/>
                <a:gd name="connsiteY20" fmla="*/ 873085 h 6768121"/>
                <a:gd name="connsiteX21" fmla="*/ 232295 w 5997097"/>
                <a:gd name="connsiteY21" fmla="*/ 1114121 h 6768121"/>
                <a:gd name="connsiteX22" fmla="*/ 0 w 5997097"/>
                <a:gd name="connsiteY22" fmla="*/ 1238681 h 6768121"/>
                <a:gd name="connsiteX23" fmla="*/ 0 w 5997097"/>
                <a:gd name="connsiteY23" fmla="*/ 263550 h 6768121"/>
                <a:gd name="connsiteX24" fmla="*/ 34329 w 5997097"/>
                <a:gd name="connsiteY24" fmla="*/ 248767 h 6768121"/>
                <a:gd name="connsiteX25" fmla="*/ 1389767 w 5997097"/>
                <a:gd name="connsiteY25" fmla="*/ 0 h 67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97097" h="6768121">
                  <a:moveTo>
                    <a:pt x="0" y="5929955"/>
                  </a:moveTo>
                  <a:lnTo>
                    <a:pt x="204947" y="6088753"/>
                  </a:lnTo>
                  <a:cubicBezTo>
                    <a:pt x="536028" y="6347537"/>
                    <a:pt x="834815" y="6574463"/>
                    <a:pt x="1135927" y="6730112"/>
                  </a:cubicBezTo>
                  <a:lnTo>
                    <a:pt x="1219620" y="6768121"/>
                  </a:lnTo>
                  <a:lnTo>
                    <a:pt x="0" y="6768121"/>
                  </a:lnTo>
                  <a:close/>
                  <a:moveTo>
                    <a:pt x="1389767" y="0"/>
                  </a:moveTo>
                  <a:lnTo>
                    <a:pt x="1390348" y="292"/>
                  </a:lnTo>
                  <a:cubicBezTo>
                    <a:pt x="3677502" y="292"/>
                    <a:pt x="5997097" y="1835776"/>
                    <a:pt x="5997097" y="4099802"/>
                  </a:cubicBezTo>
                  <a:cubicBezTo>
                    <a:pt x="5997097" y="4948885"/>
                    <a:pt x="5526225" y="5397792"/>
                    <a:pt x="5082265" y="6052096"/>
                  </a:cubicBezTo>
                  <a:cubicBezTo>
                    <a:pt x="4908898" y="6307797"/>
                    <a:pt x="4725489" y="6541021"/>
                    <a:pt x="4527964" y="6748257"/>
                  </a:cubicBezTo>
                  <a:lnTo>
                    <a:pt x="4507706" y="6768121"/>
                  </a:lnTo>
                  <a:lnTo>
                    <a:pt x="3011909" y="6768121"/>
                  </a:lnTo>
                  <a:lnTo>
                    <a:pt x="3041514" y="6756841"/>
                  </a:lnTo>
                  <a:cubicBezTo>
                    <a:pt x="3144608" y="6713092"/>
                    <a:pt x="3243834" y="6661888"/>
                    <a:pt x="3339587" y="6603120"/>
                  </a:cubicBezTo>
                  <a:cubicBezTo>
                    <a:pt x="3700923" y="6381722"/>
                    <a:pt x="4034475" y="6041040"/>
                    <a:pt x="4359591" y="5561878"/>
                  </a:cubicBezTo>
                  <a:cubicBezTo>
                    <a:pt x="4451526" y="5426449"/>
                    <a:pt x="4540696" y="5304113"/>
                    <a:pt x="4626956" y="5185850"/>
                  </a:cubicBezTo>
                  <a:cubicBezTo>
                    <a:pt x="4972001" y="4713668"/>
                    <a:pt x="5124303" y="4488342"/>
                    <a:pt x="5124303" y="4099802"/>
                  </a:cubicBezTo>
                  <a:cubicBezTo>
                    <a:pt x="5124303" y="3693373"/>
                    <a:pt x="5022478" y="3291306"/>
                    <a:pt x="4823481" y="2904512"/>
                  </a:cubicBezTo>
                  <a:cubicBezTo>
                    <a:pt x="4628994" y="2527756"/>
                    <a:pt x="4338498" y="2167874"/>
                    <a:pt x="3983561" y="1863706"/>
                  </a:cubicBezTo>
                  <a:cubicBezTo>
                    <a:pt x="3620116" y="1554184"/>
                    <a:pt x="3207009" y="1308274"/>
                    <a:pt x="2761651" y="1136378"/>
                  </a:cubicBezTo>
                  <a:cubicBezTo>
                    <a:pt x="2312890" y="964438"/>
                    <a:pt x="1838235" y="873085"/>
                    <a:pt x="1390348" y="873085"/>
                  </a:cubicBezTo>
                  <a:cubicBezTo>
                    <a:pt x="966023" y="873085"/>
                    <a:pt x="576467" y="954255"/>
                    <a:pt x="232295" y="1114121"/>
                  </a:cubicBezTo>
                  <a:lnTo>
                    <a:pt x="0" y="1238681"/>
                  </a:lnTo>
                  <a:lnTo>
                    <a:pt x="0" y="263550"/>
                  </a:lnTo>
                  <a:lnTo>
                    <a:pt x="34329" y="248767"/>
                  </a:lnTo>
                  <a:cubicBezTo>
                    <a:pt x="439058" y="87831"/>
                    <a:pt x="892378" y="0"/>
                    <a:pt x="1389767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B69BCB-EE83-44E6-8C11-3344C73D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726"/>
              <a:ext cx="6423049" cy="6857275"/>
            </a:xfrm>
            <a:custGeom>
              <a:avLst/>
              <a:gdLst>
                <a:gd name="connsiteX0" fmla="*/ 3207935 w 6423049"/>
                <a:gd name="connsiteY0" fmla="*/ 0 h 6857275"/>
                <a:gd name="connsiteX1" fmla="*/ 6423049 w 6423049"/>
                <a:gd name="connsiteY1" fmla="*/ 0 h 6857275"/>
                <a:gd name="connsiteX2" fmla="*/ 6423049 w 6423049"/>
                <a:gd name="connsiteY2" fmla="*/ 6857275 h 6857275"/>
                <a:gd name="connsiteX3" fmla="*/ 5115455 w 6423049"/>
                <a:gd name="connsiteY3" fmla="*/ 6857275 h 6857275"/>
                <a:gd name="connsiteX4" fmla="*/ 5327016 w 6423049"/>
                <a:gd name="connsiteY4" fmla="*/ 6576778 h 6857275"/>
                <a:gd name="connsiteX5" fmla="*/ 6096492 w 6423049"/>
                <a:gd name="connsiteY5" fmla="*/ 4101445 h 6857275"/>
                <a:gd name="connsiteX6" fmla="*/ 3253269 w 6423049"/>
                <a:gd name="connsiteY6" fmla="*/ 15400 h 6857275"/>
                <a:gd name="connsiteX7" fmla="*/ 0 w 6423049"/>
                <a:gd name="connsiteY7" fmla="*/ 0 h 6857275"/>
                <a:gd name="connsiteX8" fmla="*/ 318887 w 6423049"/>
                <a:gd name="connsiteY8" fmla="*/ 0 h 6857275"/>
                <a:gd name="connsiteX9" fmla="*/ 273553 w 6423049"/>
                <a:gd name="connsiteY9" fmla="*/ 15400 h 6857275"/>
                <a:gd name="connsiteX10" fmla="*/ 76780 w 6423049"/>
                <a:gd name="connsiteY10" fmla="*/ 93287 h 6857275"/>
                <a:gd name="connsiteX11" fmla="*/ 0 w 6423049"/>
                <a:gd name="connsiteY11" fmla="*/ 128134 h 68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23049" h="6857275">
                  <a:moveTo>
                    <a:pt x="3207935" y="0"/>
                  </a:moveTo>
                  <a:lnTo>
                    <a:pt x="6423049" y="0"/>
                  </a:lnTo>
                  <a:lnTo>
                    <a:pt x="6423049" y="6857275"/>
                  </a:lnTo>
                  <a:lnTo>
                    <a:pt x="5115455" y="6857275"/>
                  </a:lnTo>
                  <a:lnTo>
                    <a:pt x="5327016" y="6576778"/>
                  </a:lnTo>
                  <a:cubicBezTo>
                    <a:pt x="5812196" y="5874153"/>
                    <a:pt x="6096492" y="5021129"/>
                    <a:pt x="6096492" y="4101445"/>
                  </a:cubicBezTo>
                  <a:cubicBezTo>
                    <a:pt x="6096492" y="2224539"/>
                    <a:pt x="4912418" y="625268"/>
                    <a:pt x="3253269" y="15400"/>
                  </a:cubicBezTo>
                  <a:close/>
                  <a:moveTo>
                    <a:pt x="0" y="0"/>
                  </a:moveTo>
                  <a:lnTo>
                    <a:pt x="318887" y="0"/>
                  </a:lnTo>
                  <a:lnTo>
                    <a:pt x="273553" y="15400"/>
                  </a:lnTo>
                  <a:cubicBezTo>
                    <a:pt x="207186" y="39794"/>
                    <a:pt x="141580" y="65772"/>
                    <a:pt x="76780" y="93287"/>
                  </a:cubicBezTo>
                  <a:lnTo>
                    <a:pt x="0" y="1281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E9BA58-2C07-4CA1-99C2-7738FBA37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726"/>
              <a:ext cx="6158587" cy="6857275"/>
            </a:xfrm>
            <a:custGeom>
              <a:avLst/>
              <a:gdLst>
                <a:gd name="connsiteX0" fmla="*/ 233278 w 6158587"/>
                <a:gd name="connsiteY0" fmla="*/ 0 h 6857275"/>
                <a:gd name="connsiteX1" fmla="*/ 3441063 w 6158587"/>
                <a:gd name="connsiteY1" fmla="*/ 0 h 6857275"/>
                <a:gd name="connsiteX2" fmla="*/ 3535825 w 6158587"/>
                <a:gd name="connsiteY2" fmla="*/ 38136 h 6857275"/>
                <a:gd name="connsiteX3" fmla="*/ 6158587 w 6158587"/>
                <a:gd name="connsiteY3" fmla="*/ 4076179 h 6857275"/>
                <a:gd name="connsiteX4" fmla="*/ 5573039 w 6158587"/>
                <a:gd name="connsiteY4" fmla="*/ 6283960 h 6857275"/>
                <a:gd name="connsiteX5" fmla="*/ 5222761 w 6158587"/>
                <a:gd name="connsiteY5" fmla="*/ 6804016 h 6857275"/>
                <a:gd name="connsiteX6" fmla="*/ 5179011 w 6158587"/>
                <a:gd name="connsiteY6" fmla="*/ 6857275 h 6857275"/>
                <a:gd name="connsiteX7" fmla="*/ 4477061 w 6158587"/>
                <a:gd name="connsiteY7" fmla="*/ 6857275 h 6857275"/>
                <a:gd name="connsiteX8" fmla="*/ 4532922 w 6158587"/>
                <a:gd name="connsiteY8" fmla="*/ 6798071 h 6857275"/>
                <a:gd name="connsiteX9" fmla="*/ 4660563 w 6158587"/>
                <a:gd name="connsiteY9" fmla="*/ 6651672 h 6857275"/>
                <a:gd name="connsiteX10" fmla="*/ 4772511 w 6158587"/>
                <a:gd name="connsiteY10" fmla="*/ 6513379 h 6857275"/>
                <a:gd name="connsiteX11" fmla="*/ 4781959 w 6158587"/>
                <a:gd name="connsiteY11" fmla="*/ 6501404 h 6857275"/>
                <a:gd name="connsiteX12" fmla="*/ 4800713 w 6158587"/>
                <a:gd name="connsiteY12" fmla="*/ 6476578 h 6857275"/>
                <a:gd name="connsiteX13" fmla="*/ 4897916 w 6158587"/>
                <a:gd name="connsiteY13" fmla="*/ 6345878 h 6857275"/>
                <a:gd name="connsiteX14" fmla="*/ 4953461 w 6158587"/>
                <a:gd name="connsiteY14" fmla="*/ 6268773 h 6857275"/>
                <a:gd name="connsiteX15" fmla="*/ 5015304 w 6158587"/>
                <a:gd name="connsiteY15" fmla="*/ 6182904 h 6857275"/>
                <a:gd name="connsiteX16" fmla="*/ 5136557 w 6158587"/>
                <a:gd name="connsiteY16" fmla="*/ 6021245 h 6857275"/>
                <a:gd name="connsiteX17" fmla="*/ 5232471 w 6158587"/>
                <a:gd name="connsiteY17" fmla="*/ 5895802 h 6857275"/>
                <a:gd name="connsiteX18" fmla="*/ 5377488 w 6158587"/>
                <a:gd name="connsiteY18" fmla="*/ 5704644 h 6857275"/>
                <a:gd name="connsiteX19" fmla="*/ 5492012 w 6158587"/>
                <a:gd name="connsiteY19" fmla="*/ 5545320 h 6857275"/>
                <a:gd name="connsiteX20" fmla="*/ 5598378 w 6158587"/>
                <a:gd name="connsiteY20" fmla="*/ 5383077 h 6857275"/>
                <a:gd name="connsiteX21" fmla="*/ 5694293 w 6158587"/>
                <a:gd name="connsiteY21" fmla="*/ 5215869 h 6857275"/>
                <a:gd name="connsiteX22" fmla="*/ 5726646 w 6158587"/>
                <a:gd name="connsiteY22" fmla="*/ 5151759 h 6857275"/>
                <a:gd name="connsiteX23" fmla="*/ 5736953 w 6158587"/>
                <a:gd name="connsiteY23" fmla="*/ 5130730 h 6857275"/>
                <a:gd name="connsiteX24" fmla="*/ 5748406 w 6158587"/>
                <a:gd name="connsiteY24" fmla="*/ 5105613 h 6857275"/>
                <a:gd name="connsiteX25" fmla="*/ 5775318 w 6158587"/>
                <a:gd name="connsiteY25" fmla="*/ 5043695 h 6857275"/>
                <a:gd name="connsiteX26" fmla="*/ 5887267 w 6158587"/>
                <a:gd name="connsiteY26" fmla="*/ 4677444 h 6857275"/>
                <a:gd name="connsiteX27" fmla="*/ 5925776 w 6158587"/>
                <a:gd name="connsiteY27" fmla="*/ 4291476 h 6857275"/>
                <a:gd name="connsiteX28" fmla="*/ 5837592 w 6158587"/>
                <a:gd name="connsiteY28" fmla="*/ 3514285 h 6857275"/>
                <a:gd name="connsiteX29" fmla="*/ 5728651 w 6158587"/>
                <a:gd name="connsiteY29" fmla="*/ 3139270 h 6857275"/>
                <a:gd name="connsiteX30" fmla="*/ 5728651 w 6158587"/>
                <a:gd name="connsiteY30" fmla="*/ 3138540 h 6857275"/>
                <a:gd name="connsiteX31" fmla="*/ 5707749 w 6158587"/>
                <a:gd name="connsiteY31" fmla="*/ 3080127 h 6857275"/>
                <a:gd name="connsiteX32" fmla="*/ 5695151 w 6158587"/>
                <a:gd name="connsiteY32" fmla="*/ 3046393 h 6857275"/>
                <a:gd name="connsiteX33" fmla="*/ 5662512 w 6158587"/>
                <a:gd name="connsiteY33" fmla="*/ 2963300 h 6857275"/>
                <a:gd name="connsiteX34" fmla="*/ 5659648 w 6158587"/>
                <a:gd name="connsiteY34" fmla="*/ 2956436 h 6857275"/>
                <a:gd name="connsiteX35" fmla="*/ 5641039 w 6158587"/>
                <a:gd name="connsiteY35" fmla="*/ 2911751 h 6857275"/>
                <a:gd name="connsiteX36" fmla="*/ 5621283 w 6158587"/>
                <a:gd name="connsiteY36" fmla="*/ 2867941 h 6857275"/>
                <a:gd name="connsiteX37" fmla="*/ 5581056 w 6158587"/>
                <a:gd name="connsiteY37" fmla="*/ 2780320 h 6857275"/>
                <a:gd name="connsiteX38" fmla="*/ 5397674 w 6158587"/>
                <a:gd name="connsiteY38" fmla="*/ 2438163 h 6857275"/>
                <a:gd name="connsiteX39" fmla="*/ 5182080 w 6158587"/>
                <a:gd name="connsiteY39" fmla="*/ 2116889 h 6857275"/>
                <a:gd name="connsiteX40" fmla="*/ 4676024 w 6158587"/>
                <a:gd name="connsiteY40" fmla="*/ 1540786 h 6857275"/>
                <a:gd name="connsiteX41" fmla="*/ 4391860 w 6158587"/>
                <a:gd name="connsiteY41" fmla="*/ 1286395 h 6857275"/>
                <a:gd name="connsiteX42" fmla="*/ 4318851 w 6158587"/>
                <a:gd name="connsiteY42" fmla="*/ 1226959 h 6857275"/>
                <a:gd name="connsiteX43" fmla="*/ 4306254 w 6158587"/>
                <a:gd name="connsiteY43" fmla="*/ 1216883 h 6857275"/>
                <a:gd name="connsiteX44" fmla="*/ 4244123 w 6158587"/>
                <a:gd name="connsiteY44" fmla="*/ 1168254 h 6857275"/>
                <a:gd name="connsiteX45" fmla="*/ 4092378 w 6158587"/>
                <a:gd name="connsiteY45" fmla="*/ 1055078 h 6857275"/>
                <a:gd name="connsiteX46" fmla="*/ 3449179 w 6158587"/>
                <a:gd name="connsiteY46" fmla="*/ 660348 h 6857275"/>
                <a:gd name="connsiteX47" fmla="*/ 3110758 w 6158587"/>
                <a:gd name="connsiteY47" fmla="*/ 500442 h 6857275"/>
                <a:gd name="connsiteX48" fmla="*/ 2762316 w 6158587"/>
                <a:gd name="connsiteY48" fmla="*/ 368135 h 6857275"/>
                <a:gd name="connsiteX49" fmla="*/ 2404426 w 6158587"/>
                <a:gd name="connsiteY49" fmla="*/ 264452 h 6857275"/>
                <a:gd name="connsiteX50" fmla="*/ 2040668 w 6158587"/>
                <a:gd name="connsiteY50" fmla="*/ 191435 h 6857275"/>
                <a:gd name="connsiteX51" fmla="*/ 1461459 w 6158587"/>
                <a:gd name="connsiteY51" fmla="*/ 147625 h 6857275"/>
                <a:gd name="connsiteX52" fmla="*/ 1300837 w 6158587"/>
                <a:gd name="connsiteY52" fmla="*/ 150983 h 6857275"/>
                <a:gd name="connsiteX53" fmla="*/ 932928 w 6158587"/>
                <a:gd name="connsiteY53" fmla="*/ 183842 h 6857275"/>
                <a:gd name="connsiteX54" fmla="*/ 568022 w 6158587"/>
                <a:gd name="connsiteY54" fmla="*/ 256858 h 6857275"/>
                <a:gd name="connsiteX55" fmla="*/ 39597 w 6158587"/>
                <a:gd name="connsiteY55" fmla="*/ 447169 h 6857275"/>
                <a:gd name="connsiteX56" fmla="*/ 0 w 6158587"/>
                <a:gd name="connsiteY56" fmla="*/ 467328 h 6857275"/>
                <a:gd name="connsiteX57" fmla="*/ 0 w 6158587"/>
                <a:gd name="connsiteY57" fmla="*/ 112255 h 6857275"/>
                <a:gd name="connsiteX58" fmla="*/ 79310 w 6158587"/>
                <a:gd name="connsiteY58" fmla="*/ 70390 h 68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158587" h="6857275">
                  <a:moveTo>
                    <a:pt x="233278" y="0"/>
                  </a:moveTo>
                  <a:lnTo>
                    <a:pt x="3441063" y="0"/>
                  </a:lnTo>
                  <a:lnTo>
                    <a:pt x="3535825" y="38136"/>
                  </a:lnTo>
                  <a:cubicBezTo>
                    <a:pt x="5077434" y="703644"/>
                    <a:pt x="6158926" y="2261149"/>
                    <a:pt x="6158587" y="4076179"/>
                  </a:cubicBezTo>
                  <a:cubicBezTo>
                    <a:pt x="6158441" y="4852011"/>
                    <a:pt x="5956378" y="5613884"/>
                    <a:pt x="5573039" y="6283960"/>
                  </a:cubicBezTo>
                  <a:cubicBezTo>
                    <a:pt x="5468266" y="6466229"/>
                    <a:pt x="5351134" y="6639962"/>
                    <a:pt x="5222761" y="6804016"/>
                  </a:cubicBezTo>
                  <a:lnTo>
                    <a:pt x="5179011" y="6857275"/>
                  </a:lnTo>
                  <a:lnTo>
                    <a:pt x="4477061" y="6857275"/>
                  </a:lnTo>
                  <a:lnTo>
                    <a:pt x="4532922" y="6798071"/>
                  </a:lnTo>
                  <a:cubicBezTo>
                    <a:pt x="4575851" y="6750793"/>
                    <a:pt x="4618547" y="6701908"/>
                    <a:pt x="4660563" y="6651672"/>
                  </a:cubicBezTo>
                  <a:cubicBezTo>
                    <a:pt x="4698786" y="6606693"/>
                    <a:pt x="4736294" y="6559232"/>
                    <a:pt x="4772511" y="6513379"/>
                  </a:cubicBezTo>
                  <a:lnTo>
                    <a:pt x="4781959" y="6501404"/>
                  </a:lnTo>
                  <a:lnTo>
                    <a:pt x="4800713" y="6476578"/>
                  </a:lnTo>
                  <a:cubicBezTo>
                    <a:pt x="4833067" y="6434082"/>
                    <a:pt x="4866565" y="6389979"/>
                    <a:pt x="4897916" y="6345878"/>
                  </a:cubicBezTo>
                  <a:cubicBezTo>
                    <a:pt x="4916097" y="6321199"/>
                    <a:pt x="4934277" y="6295788"/>
                    <a:pt x="4953461" y="6268773"/>
                  </a:cubicBezTo>
                  <a:cubicBezTo>
                    <a:pt x="4972643" y="6241756"/>
                    <a:pt x="4994547" y="6211234"/>
                    <a:pt x="5015304" y="6182904"/>
                  </a:cubicBezTo>
                  <a:cubicBezTo>
                    <a:pt x="5059253" y="6123177"/>
                    <a:pt x="5103202" y="6065201"/>
                    <a:pt x="5136557" y="6021245"/>
                  </a:cubicBezTo>
                  <a:cubicBezTo>
                    <a:pt x="5169913" y="5977289"/>
                    <a:pt x="5200977" y="5936836"/>
                    <a:pt x="5232471" y="5895802"/>
                  </a:cubicBezTo>
                  <a:cubicBezTo>
                    <a:pt x="5280429" y="5833299"/>
                    <a:pt x="5330104" y="5768607"/>
                    <a:pt x="5377488" y="5704644"/>
                  </a:cubicBezTo>
                  <a:cubicBezTo>
                    <a:pt x="5414708" y="5654117"/>
                    <a:pt x="5454220" y="5600229"/>
                    <a:pt x="5492012" y="5545320"/>
                  </a:cubicBezTo>
                  <a:cubicBezTo>
                    <a:pt x="5532669" y="5485739"/>
                    <a:pt x="5566453" y="5435067"/>
                    <a:pt x="5598378" y="5383077"/>
                  </a:cubicBezTo>
                  <a:cubicBezTo>
                    <a:pt x="5639177" y="5317217"/>
                    <a:pt x="5668668" y="5266250"/>
                    <a:pt x="5694293" y="5215869"/>
                  </a:cubicBezTo>
                  <a:cubicBezTo>
                    <a:pt x="5705458" y="5195133"/>
                    <a:pt x="5715765" y="5174104"/>
                    <a:pt x="5726646" y="5151759"/>
                  </a:cubicBezTo>
                  <a:lnTo>
                    <a:pt x="5736953" y="5130730"/>
                  </a:lnTo>
                  <a:cubicBezTo>
                    <a:pt x="5740675" y="5122261"/>
                    <a:pt x="5744540" y="5113938"/>
                    <a:pt x="5748406" y="5105613"/>
                  </a:cubicBezTo>
                  <a:cubicBezTo>
                    <a:pt x="5757997" y="5084293"/>
                    <a:pt x="5767159" y="5064140"/>
                    <a:pt x="5775318" y="5043695"/>
                  </a:cubicBezTo>
                  <a:cubicBezTo>
                    <a:pt x="5824718" y="4925802"/>
                    <a:pt x="5862228" y="4803091"/>
                    <a:pt x="5887267" y="4677444"/>
                  </a:cubicBezTo>
                  <a:cubicBezTo>
                    <a:pt x="5911983" y="4550307"/>
                    <a:pt x="5924876" y="4421080"/>
                    <a:pt x="5925776" y="4291476"/>
                  </a:cubicBezTo>
                  <a:cubicBezTo>
                    <a:pt x="5925724" y="4029813"/>
                    <a:pt x="5896133" y="3769041"/>
                    <a:pt x="5837592" y="3514285"/>
                  </a:cubicBezTo>
                  <a:cubicBezTo>
                    <a:pt x="5808496" y="3387220"/>
                    <a:pt x="5772120" y="3261997"/>
                    <a:pt x="5728651" y="3139270"/>
                  </a:cubicBezTo>
                  <a:lnTo>
                    <a:pt x="5728651" y="3138540"/>
                  </a:lnTo>
                  <a:cubicBezTo>
                    <a:pt x="5722351" y="3119409"/>
                    <a:pt x="5715193" y="3100717"/>
                    <a:pt x="5707749" y="3080127"/>
                  </a:cubicBezTo>
                  <a:cubicBezTo>
                    <a:pt x="5703455" y="3068883"/>
                    <a:pt x="5699302" y="3057637"/>
                    <a:pt x="5695151" y="3046393"/>
                  </a:cubicBezTo>
                  <a:cubicBezTo>
                    <a:pt x="5685131" y="3018793"/>
                    <a:pt x="5674107" y="2991778"/>
                    <a:pt x="5662512" y="2963300"/>
                  </a:cubicBezTo>
                  <a:lnTo>
                    <a:pt x="5659648" y="2956436"/>
                  </a:lnTo>
                  <a:lnTo>
                    <a:pt x="5641039" y="2911751"/>
                  </a:lnTo>
                  <a:lnTo>
                    <a:pt x="5621283" y="2867941"/>
                  </a:lnTo>
                  <a:cubicBezTo>
                    <a:pt x="5609687" y="2841362"/>
                    <a:pt x="5595944" y="2810548"/>
                    <a:pt x="5581056" y="2780320"/>
                  </a:cubicBezTo>
                  <a:cubicBezTo>
                    <a:pt x="5530665" y="2672839"/>
                    <a:pt x="5470683" y="2561270"/>
                    <a:pt x="5397674" y="2438163"/>
                  </a:cubicBezTo>
                  <a:cubicBezTo>
                    <a:pt x="5332395" y="2330974"/>
                    <a:pt x="5259814" y="2222909"/>
                    <a:pt x="5182080" y="2116889"/>
                  </a:cubicBezTo>
                  <a:cubicBezTo>
                    <a:pt x="5029667" y="1910602"/>
                    <a:pt x="4860375" y="1717880"/>
                    <a:pt x="4676024" y="1540786"/>
                  </a:cubicBezTo>
                  <a:cubicBezTo>
                    <a:pt x="4590130" y="1458131"/>
                    <a:pt x="4497795" y="1374893"/>
                    <a:pt x="4391860" y="1286395"/>
                  </a:cubicBezTo>
                  <a:cubicBezTo>
                    <a:pt x="4370530" y="1268433"/>
                    <a:pt x="4345334" y="1247404"/>
                    <a:pt x="4318851" y="1226959"/>
                  </a:cubicBezTo>
                  <a:lnTo>
                    <a:pt x="4306254" y="1216883"/>
                  </a:lnTo>
                  <a:cubicBezTo>
                    <a:pt x="4285925" y="1200673"/>
                    <a:pt x="4264880" y="1183880"/>
                    <a:pt x="4244123" y="1168254"/>
                  </a:cubicBezTo>
                  <a:cubicBezTo>
                    <a:pt x="4189438" y="1125467"/>
                    <a:pt x="4134322" y="1085307"/>
                    <a:pt x="4092378" y="1055078"/>
                  </a:cubicBezTo>
                  <a:cubicBezTo>
                    <a:pt x="3887264" y="908357"/>
                    <a:pt x="3672344" y="776461"/>
                    <a:pt x="3449179" y="660348"/>
                  </a:cubicBezTo>
                  <a:cubicBezTo>
                    <a:pt x="3338519" y="602958"/>
                    <a:pt x="3224710" y="549071"/>
                    <a:pt x="3110758" y="500442"/>
                  </a:cubicBezTo>
                  <a:cubicBezTo>
                    <a:pt x="2996806" y="451812"/>
                    <a:pt x="2879991" y="407565"/>
                    <a:pt x="2762316" y="368135"/>
                  </a:cubicBezTo>
                  <a:cubicBezTo>
                    <a:pt x="2649508" y="330312"/>
                    <a:pt x="2529403" y="295119"/>
                    <a:pt x="2404426" y="264452"/>
                  </a:cubicBezTo>
                  <a:cubicBezTo>
                    <a:pt x="2288900" y="236121"/>
                    <a:pt x="2166502" y="211733"/>
                    <a:pt x="2040668" y="191435"/>
                  </a:cubicBezTo>
                  <a:cubicBezTo>
                    <a:pt x="1848910" y="162425"/>
                    <a:pt x="1655321" y="147782"/>
                    <a:pt x="1461459" y="147625"/>
                  </a:cubicBezTo>
                  <a:cubicBezTo>
                    <a:pt x="1408061" y="147625"/>
                    <a:pt x="1354092" y="148794"/>
                    <a:pt x="1300837" y="150983"/>
                  </a:cubicBezTo>
                  <a:cubicBezTo>
                    <a:pt x="1177739" y="155618"/>
                    <a:pt x="1054939" y="166584"/>
                    <a:pt x="932928" y="183842"/>
                  </a:cubicBezTo>
                  <a:cubicBezTo>
                    <a:pt x="810083" y="201379"/>
                    <a:pt x="688259" y="225753"/>
                    <a:pt x="568022" y="256858"/>
                  </a:cubicBezTo>
                  <a:cubicBezTo>
                    <a:pt x="386369" y="303536"/>
                    <a:pt x="209474" y="367270"/>
                    <a:pt x="39597" y="447169"/>
                  </a:cubicBezTo>
                  <a:lnTo>
                    <a:pt x="0" y="467328"/>
                  </a:lnTo>
                  <a:lnTo>
                    <a:pt x="0" y="112255"/>
                  </a:lnTo>
                  <a:lnTo>
                    <a:pt x="79310" y="703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1065751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69886D-9C45-AE52-2A0E-38339E2C1636}"/>
              </a:ext>
            </a:extLst>
          </p:cNvPr>
          <p:cNvSpPr txBox="1"/>
          <p:nvPr/>
        </p:nvSpPr>
        <p:spPr>
          <a:xfrm>
            <a:off x="911290" y="566163"/>
            <a:ext cx="6739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 </a:t>
            </a:r>
            <a:r>
              <a:rPr lang="en-US" sz="2000" b="1" dirty="0"/>
              <a:t>lambda function</a:t>
            </a:r>
            <a:r>
              <a:rPr lang="en-US" sz="2000" dirty="0"/>
              <a:t> is a small, anonymous (nameless) function</a:t>
            </a:r>
            <a:br>
              <a:rPr lang="en-US" sz="2000" dirty="0"/>
            </a:br>
            <a:r>
              <a:rPr lang="en-US" sz="2000" dirty="0"/>
              <a:t>It is used when we need a function </a:t>
            </a:r>
            <a:r>
              <a:rPr lang="en-US" sz="2000" b="1" dirty="0"/>
              <a:t>for a short period of time</a:t>
            </a:r>
            <a:r>
              <a:rPr lang="en-US" sz="2000" dirty="0"/>
              <a:t>.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7092D-D238-7CD9-CF6B-4789575BAC2D}"/>
              </a:ext>
            </a:extLst>
          </p:cNvPr>
          <p:cNvSpPr txBox="1"/>
          <p:nvPr/>
        </p:nvSpPr>
        <p:spPr>
          <a:xfrm>
            <a:off x="403290" y="1907776"/>
            <a:ext cx="3463316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</a:rPr>
              <a:t>lambda</a:t>
            </a:r>
            <a:r>
              <a:rPr lang="en-GB" sz="2000" dirty="0"/>
              <a:t> arguments: expression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EF3F7E-84E0-420F-4750-F22F56895696}"/>
              </a:ext>
            </a:extLst>
          </p:cNvPr>
          <p:cNvSpPr txBox="1"/>
          <p:nvPr/>
        </p:nvSpPr>
        <p:spPr>
          <a:xfrm>
            <a:off x="3977949" y="2438694"/>
            <a:ext cx="52220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Key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One-line function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Can have </a:t>
            </a:r>
            <a:r>
              <a:rPr lang="en-US" sz="2000" b="1" dirty="0"/>
              <a:t>any number of arguments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Only one expression</a:t>
            </a:r>
            <a:r>
              <a:rPr lang="en-US" sz="2000" dirty="0"/>
              <a:t> (no multiple statements)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8EFE68-336D-85E3-5B24-54F36645EDED}"/>
              </a:ext>
            </a:extLst>
          </p:cNvPr>
          <p:cNvSpPr txBox="1"/>
          <p:nvPr/>
        </p:nvSpPr>
        <p:spPr>
          <a:xfrm>
            <a:off x="403290" y="2463472"/>
            <a:ext cx="2751390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/>
              <a:t>square = lambda x: x * x</a:t>
            </a:r>
          </a:p>
          <a:p>
            <a:r>
              <a:rPr lang="en-GB" sz="2000" dirty="0"/>
              <a:t>print(square(5))</a:t>
            </a:r>
          </a:p>
          <a:p>
            <a:r>
              <a:rPr lang="en-GB" sz="2000" dirty="0"/>
              <a:t># 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BE75FA-C411-ABB1-93E4-B5E944608B59}"/>
              </a:ext>
            </a:extLst>
          </p:cNvPr>
          <p:cNvSpPr txBox="1"/>
          <p:nvPr/>
        </p:nvSpPr>
        <p:spPr>
          <a:xfrm>
            <a:off x="4046375" y="4073767"/>
            <a:ext cx="48114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Why use Lambda?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For quick, simple operations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Used with functions like </a:t>
            </a:r>
            <a:r>
              <a:rPr lang="en-US" sz="2000" b="1" dirty="0"/>
              <a:t>map()</a:t>
            </a:r>
            <a:r>
              <a:rPr lang="en-US" sz="2000" dirty="0"/>
              <a:t>, </a:t>
            </a:r>
            <a:r>
              <a:rPr lang="en-US" sz="2000" b="1" dirty="0"/>
              <a:t>filter()</a:t>
            </a:r>
            <a:r>
              <a:rPr lang="en-US" sz="2000" dirty="0"/>
              <a:t>, </a:t>
            </a:r>
            <a:r>
              <a:rPr lang="en-US" sz="2000" b="1" dirty="0"/>
              <a:t>sorted()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95A8BB-689A-7F3E-2632-85A7A5DFD4CA}"/>
              </a:ext>
            </a:extLst>
          </p:cNvPr>
          <p:cNvSpPr txBox="1"/>
          <p:nvPr/>
        </p:nvSpPr>
        <p:spPr>
          <a:xfrm>
            <a:off x="403290" y="3612102"/>
            <a:ext cx="2751390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/>
              <a:t>add = </a:t>
            </a:r>
            <a:r>
              <a:rPr lang="en-GB" sz="2000" dirty="0">
                <a:solidFill>
                  <a:srgbClr val="7030A0"/>
                </a:solidFill>
              </a:rPr>
              <a:t>lambda</a:t>
            </a:r>
            <a:r>
              <a:rPr lang="en-GB" sz="2000" dirty="0"/>
              <a:t> a, b: a + b</a:t>
            </a:r>
          </a:p>
          <a:p>
            <a:r>
              <a:rPr lang="en-GB" sz="2000" dirty="0"/>
              <a:t>print(add(3, 7))   </a:t>
            </a:r>
          </a:p>
          <a:p>
            <a:r>
              <a:rPr lang="en-GB" sz="2000" dirty="0"/>
              <a:t># 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C95A8A-53F9-5AB7-F36C-6D927684D461}"/>
              </a:ext>
            </a:extLst>
          </p:cNvPr>
          <p:cNvSpPr txBox="1"/>
          <p:nvPr/>
        </p:nvSpPr>
        <p:spPr>
          <a:xfrm>
            <a:off x="403290" y="4775887"/>
            <a:ext cx="3463316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 err="1"/>
              <a:t>is_even</a:t>
            </a:r>
            <a:r>
              <a:rPr lang="en-GB" sz="2000" dirty="0"/>
              <a:t> = </a:t>
            </a:r>
            <a:r>
              <a:rPr lang="en-GB" sz="2000" dirty="0">
                <a:solidFill>
                  <a:srgbClr val="7030A0"/>
                </a:solidFill>
              </a:rPr>
              <a:t>lambda</a:t>
            </a:r>
            <a:r>
              <a:rPr lang="en-GB" sz="2000" dirty="0"/>
              <a:t> n: n % 2 == 0</a:t>
            </a:r>
          </a:p>
          <a:p>
            <a:r>
              <a:rPr lang="en-GB" sz="2000" dirty="0"/>
              <a:t>print(</a:t>
            </a:r>
            <a:r>
              <a:rPr lang="en-GB" sz="2000" dirty="0" err="1"/>
              <a:t>is_even</a:t>
            </a:r>
            <a:r>
              <a:rPr lang="en-GB" sz="2000" dirty="0"/>
              <a:t>(8))  </a:t>
            </a:r>
          </a:p>
          <a:p>
            <a:r>
              <a:rPr lang="en-GB" sz="2000" dirty="0"/>
              <a:t># True</a:t>
            </a:r>
          </a:p>
        </p:txBody>
      </p:sp>
    </p:spTree>
    <p:extLst>
      <p:ext uri="{BB962C8B-B14F-4D97-AF65-F5344CB8AC3E}">
        <p14:creationId xmlns:p14="http://schemas.microsoft.com/office/powerpoint/2010/main" val="219224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 animBg="1"/>
      <p:bldP spid="15" grpId="0"/>
      <p:bldP spid="17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01D241-303F-A41A-E0D6-2B26E66B529B}"/>
              </a:ext>
            </a:extLst>
          </p:cNvPr>
          <p:cNvSpPr txBox="1"/>
          <p:nvPr/>
        </p:nvSpPr>
        <p:spPr>
          <a:xfrm>
            <a:off x="494523" y="228609"/>
            <a:ext cx="81083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None/>
            </a:pPr>
            <a:r>
              <a:rPr lang="en-US" sz="2400" b="1" dirty="0">
                <a:solidFill>
                  <a:srgbClr val="273239"/>
                </a:solidFill>
                <a:effectLst/>
              </a:rPr>
              <a:t>Printing Variables</a:t>
            </a:r>
          </a:p>
          <a:p>
            <a:pPr algn="l" rtl="0" fontAlgn="base">
              <a:spcAft>
                <a:spcPts val="750"/>
              </a:spcAft>
              <a:buNone/>
            </a:pPr>
            <a:r>
              <a:rPr lang="en-US" sz="2000" b="0" dirty="0">
                <a:solidFill>
                  <a:srgbClr val="273239"/>
                </a:solidFill>
                <a:effectLst/>
              </a:rPr>
              <a:t>We can use the </a:t>
            </a:r>
            <a:r>
              <a:rPr lang="en-US" sz="2000" b="0" u="sng" dirty="0">
                <a:solidFill>
                  <a:srgbClr val="273239"/>
                </a:solidFill>
                <a:effectLst/>
              </a:rPr>
              <a:t>print() </a:t>
            </a:r>
            <a:r>
              <a:rPr lang="en-US" sz="2000" b="0" dirty="0">
                <a:solidFill>
                  <a:srgbClr val="273239"/>
                </a:solidFill>
                <a:effectLst/>
              </a:rPr>
              <a:t>function to print single and multiple variables. We can print multiple variables by separating them with commas.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75BF3-B829-A1BE-8F92-8978A0931D05}"/>
              </a:ext>
            </a:extLst>
          </p:cNvPr>
          <p:cNvSpPr txBox="1"/>
          <p:nvPr/>
        </p:nvSpPr>
        <p:spPr>
          <a:xfrm>
            <a:off x="1333034" y="1800758"/>
            <a:ext cx="2422537" cy="47089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73239"/>
                </a:solidFill>
              </a:rPr>
              <a:t>Take Single Input in Python</a:t>
            </a:r>
          </a:p>
          <a:p>
            <a:endParaRPr lang="en-GB" sz="2000" b="1" dirty="0">
              <a:solidFill>
                <a:srgbClr val="273239"/>
              </a:solidFill>
            </a:endParaRPr>
          </a:p>
          <a:p>
            <a:r>
              <a:rPr lang="en-GB" sz="2000" b="1" dirty="0">
                <a:solidFill>
                  <a:srgbClr val="273239"/>
                </a:solidFill>
              </a:rPr>
              <a:t>Example:</a:t>
            </a:r>
            <a:endParaRPr lang="en-GB" sz="2000" dirty="0"/>
          </a:p>
          <a:p>
            <a:r>
              <a:rPr lang="en-GB" sz="2000" dirty="0"/>
              <a:t>s = “</a:t>
            </a:r>
            <a:r>
              <a:rPr lang="en-GB" sz="2000" dirty="0">
                <a:solidFill>
                  <a:schemeClr val="accent2"/>
                </a:solidFill>
              </a:rPr>
              <a:t>SIVA</a:t>
            </a:r>
            <a:r>
              <a:rPr lang="en-GB" sz="2000" dirty="0"/>
              <a:t>"</a:t>
            </a:r>
          </a:p>
          <a:p>
            <a:r>
              <a:rPr lang="en-GB" sz="2000" dirty="0"/>
              <a:t>print(s)</a:t>
            </a:r>
          </a:p>
          <a:p>
            <a:r>
              <a:rPr lang="en-GB" sz="2000" b="1" dirty="0"/>
              <a:t>Output: </a:t>
            </a:r>
            <a:r>
              <a:rPr lang="en-GB" sz="2000" dirty="0">
                <a:solidFill>
                  <a:schemeClr val="accent2"/>
                </a:solidFill>
              </a:rPr>
              <a:t>SIVA</a:t>
            </a:r>
          </a:p>
          <a:p>
            <a:endParaRPr lang="en-GB" sz="2000" dirty="0"/>
          </a:p>
          <a:p>
            <a:r>
              <a:rPr lang="en-GB" sz="2000" dirty="0"/>
              <a:t>s = “Nithin"</a:t>
            </a:r>
          </a:p>
          <a:p>
            <a:r>
              <a:rPr lang="en-GB" sz="2000" dirty="0"/>
              <a:t>age = 25</a:t>
            </a:r>
          </a:p>
          <a:p>
            <a:r>
              <a:rPr lang="en-GB" sz="2000" dirty="0"/>
              <a:t>city = “Bengaluru"</a:t>
            </a:r>
          </a:p>
          <a:p>
            <a:r>
              <a:rPr lang="en-GB" sz="2000" dirty="0"/>
              <a:t>print(s, age, city)</a:t>
            </a:r>
          </a:p>
          <a:p>
            <a:r>
              <a:rPr lang="en-GB" sz="2000" b="1" dirty="0"/>
              <a:t>Output:</a:t>
            </a:r>
          </a:p>
          <a:p>
            <a:r>
              <a:rPr lang="en-GB" sz="2000" dirty="0"/>
              <a:t>Siva</a:t>
            </a:r>
          </a:p>
          <a:p>
            <a:r>
              <a:rPr lang="en-GB" sz="2000" dirty="0"/>
              <a:t>Nithin 25 Bengaluru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2A05C5-99E0-7DCD-1EE8-D390297BA316}"/>
              </a:ext>
            </a:extLst>
          </p:cNvPr>
          <p:cNvSpPr txBox="1"/>
          <p:nvPr/>
        </p:nvSpPr>
        <p:spPr>
          <a:xfrm>
            <a:off x="4214325" y="1292927"/>
            <a:ext cx="4572000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73239"/>
                </a:solidFill>
              </a:rPr>
              <a:t>Take Multiple Input in Python</a:t>
            </a:r>
          </a:p>
          <a:p>
            <a:r>
              <a:rPr lang="en-GB" sz="2000" dirty="0"/>
              <a:t>x, y = </a:t>
            </a:r>
            <a:r>
              <a:rPr lang="en-GB" sz="2000" dirty="0">
                <a:solidFill>
                  <a:schemeClr val="accent2"/>
                </a:solidFill>
              </a:rPr>
              <a:t>input</a:t>
            </a:r>
            <a:r>
              <a:rPr lang="en-GB" sz="2000" dirty="0"/>
              <a:t>("</a:t>
            </a:r>
            <a:r>
              <a:rPr lang="en-GB" sz="2000" dirty="0">
                <a:solidFill>
                  <a:srgbClr val="00B0F0"/>
                </a:solidFill>
              </a:rPr>
              <a:t>Enter two values:</a:t>
            </a:r>
            <a:r>
              <a:rPr lang="en-GB" sz="2000" dirty="0"/>
              <a:t> ").split()</a:t>
            </a:r>
          </a:p>
          <a:p>
            <a:r>
              <a:rPr lang="en-GB" sz="2000" dirty="0"/>
              <a:t>print("Number of boys: ", x)</a:t>
            </a:r>
          </a:p>
          <a:p>
            <a:r>
              <a:rPr lang="en-GB" sz="2000" dirty="0"/>
              <a:t>print("Number of girls: ", y)</a:t>
            </a:r>
          </a:p>
          <a:p>
            <a:r>
              <a:rPr lang="en-GB" sz="2000" dirty="0"/>
              <a:t> </a:t>
            </a:r>
          </a:p>
          <a:p>
            <a:r>
              <a:rPr lang="en-GB" sz="2000" dirty="0"/>
              <a:t>x, y, z = </a:t>
            </a:r>
            <a:r>
              <a:rPr lang="en-GB" sz="2000" dirty="0">
                <a:solidFill>
                  <a:schemeClr val="accent2"/>
                </a:solidFill>
              </a:rPr>
              <a:t>input</a:t>
            </a:r>
            <a:r>
              <a:rPr lang="en-GB" sz="2000" dirty="0"/>
              <a:t>("</a:t>
            </a:r>
            <a:r>
              <a:rPr lang="en-GB" sz="2000" dirty="0">
                <a:solidFill>
                  <a:srgbClr val="00B0F0"/>
                </a:solidFill>
              </a:rPr>
              <a:t>Enter three values:</a:t>
            </a:r>
            <a:r>
              <a:rPr lang="en-GB" sz="2000" dirty="0"/>
              <a:t> ").split()</a:t>
            </a:r>
          </a:p>
          <a:p>
            <a:r>
              <a:rPr lang="en-GB" sz="2000" dirty="0"/>
              <a:t>print("Total number of students: ", x)</a:t>
            </a:r>
          </a:p>
          <a:p>
            <a:r>
              <a:rPr lang="en-GB" sz="2000" dirty="0"/>
              <a:t>print("Number of boys is : ", y)</a:t>
            </a:r>
          </a:p>
          <a:p>
            <a:r>
              <a:rPr lang="en-GB" sz="2000" dirty="0"/>
              <a:t>print("Number of girls is : ", z)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DAA8D9-3FE5-AF89-B106-DC26EB533E85}"/>
              </a:ext>
            </a:extLst>
          </p:cNvPr>
          <p:cNvSpPr txBox="1"/>
          <p:nvPr/>
        </p:nvSpPr>
        <p:spPr>
          <a:xfrm>
            <a:off x="4214325" y="4200862"/>
            <a:ext cx="3068218" cy="2657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 rtl="0" fontAlgn="base">
              <a:spcAft>
                <a:spcPts val="750"/>
              </a:spcAft>
              <a:buNone/>
            </a:pPr>
            <a:r>
              <a:rPr lang="en-US" sz="2000" b="1" dirty="0">
                <a:solidFill>
                  <a:srgbClr val="273239"/>
                </a:solidFill>
                <a:effectLst/>
              </a:rPr>
              <a:t>Output</a:t>
            </a:r>
          </a:p>
          <a:p>
            <a:pPr algn="l" rtl="0" fontAlgn="base">
              <a:spcAft>
                <a:spcPts val="750"/>
              </a:spcAft>
              <a:buNone/>
            </a:pPr>
            <a:r>
              <a:rPr lang="en-US" sz="2000" b="0" dirty="0">
                <a:solidFill>
                  <a:srgbClr val="00B0F0"/>
                </a:solidFill>
                <a:effectLst/>
              </a:rPr>
              <a:t>Enter two values: 5 10</a:t>
            </a:r>
            <a:br>
              <a:rPr lang="en-US" sz="2000" b="0" dirty="0">
                <a:solidFill>
                  <a:srgbClr val="273239"/>
                </a:solidFill>
                <a:effectLst/>
              </a:rPr>
            </a:br>
            <a:r>
              <a:rPr lang="en-US" sz="2000" b="0" dirty="0">
                <a:solidFill>
                  <a:srgbClr val="273239"/>
                </a:solidFill>
                <a:effectLst/>
              </a:rPr>
              <a:t>Number of boys: 5 </a:t>
            </a:r>
            <a:br>
              <a:rPr lang="en-US" sz="2000" b="0" dirty="0">
                <a:solidFill>
                  <a:srgbClr val="273239"/>
                </a:solidFill>
                <a:effectLst/>
              </a:rPr>
            </a:br>
            <a:r>
              <a:rPr lang="en-US" sz="2000" b="0" dirty="0">
                <a:solidFill>
                  <a:srgbClr val="273239"/>
                </a:solidFill>
                <a:effectLst/>
              </a:rPr>
              <a:t>Number of girls: 10</a:t>
            </a:r>
            <a:br>
              <a:rPr lang="en-US" sz="2000" b="0" dirty="0">
                <a:solidFill>
                  <a:srgbClr val="273239"/>
                </a:solidFill>
                <a:effectLst/>
              </a:rPr>
            </a:br>
            <a:r>
              <a:rPr lang="en-US" sz="2000" b="0" dirty="0">
                <a:solidFill>
                  <a:srgbClr val="00B0F0"/>
                </a:solidFill>
                <a:effectLst/>
              </a:rPr>
              <a:t>Enter three values: 5 10 15</a:t>
            </a:r>
            <a:br>
              <a:rPr lang="en-US" sz="2000" b="0" dirty="0">
                <a:solidFill>
                  <a:srgbClr val="273239"/>
                </a:solidFill>
                <a:effectLst/>
              </a:rPr>
            </a:br>
            <a:r>
              <a:rPr lang="en-US" sz="2000" b="0" dirty="0">
                <a:solidFill>
                  <a:srgbClr val="273239"/>
                </a:solidFill>
                <a:effectLst/>
              </a:rPr>
              <a:t>Total number of students: 5</a:t>
            </a:r>
            <a:br>
              <a:rPr lang="en-US" sz="2000" b="0" dirty="0">
                <a:solidFill>
                  <a:srgbClr val="273239"/>
                </a:solidFill>
                <a:effectLst/>
              </a:rPr>
            </a:br>
            <a:r>
              <a:rPr lang="en-US" sz="2000" b="0" dirty="0">
                <a:solidFill>
                  <a:srgbClr val="273239"/>
                </a:solidFill>
                <a:effectLst/>
              </a:rPr>
              <a:t>Number of boys is : 10 </a:t>
            </a:r>
            <a:br>
              <a:rPr lang="en-US" sz="2000" b="0" dirty="0">
                <a:solidFill>
                  <a:srgbClr val="273239"/>
                </a:solidFill>
                <a:effectLst/>
              </a:rPr>
            </a:br>
            <a:r>
              <a:rPr lang="en-US" sz="2000" b="0" dirty="0">
                <a:solidFill>
                  <a:srgbClr val="273239"/>
                </a:solidFill>
                <a:effectLst/>
              </a:rPr>
              <a:t>Number of girls is : 15 </a:t>
            </a:r>
          </a:p>
        </p:txBody>
      </p:sp>
    </p:spTree>
    <p:extLst>
      <p:ext uri="{BB962C8B-B14F-4D97-AF65-F5344CB8AC3E}">
        <p14:creationId xmlns:p14="http://schemas.microsoft.com/office/powerpoint/2010/main" val="174946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B49DC1B-5311-0081-A247-9A04E8815272}"/>
              </a:ext>
            </a:extLst>
          </p:cNvPr>
          <p:cNvSpPr txBox="1"/>
          <p:nvPr/>
        </p:nvSpPr>
        <p:spPr>
          <a:xfrm>
            <a:off x="370113" y="528840"/>
            <a:ext cx="87054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None/>
            </a:pPr>
            <a:r>
              <a:rPr lang="en-US" sz="2400" b="1" i="0" dirty="0">
                <a:solidFill>
                  <a:srgbClr val="273239"/>
                </a:solidFill>
                <a:effectLst/>
              </a:rPr>
              <a:t>Change the Type of Input in Python</a:t>
            </a:r>
          </a:p>
          <a:p>
            <a:pPr algn="l" rtl="0" fontAlgn="base">
              <a:spcAft>
                <a:spcPts val="750"/>
              </a:spcAft>
              <a:buNone/>
            </a:pPr>
            <a:r>
              <a:rPr lang="en-US" sz="2400" b="0" i="0" dirty="0">
                <a:solidFill>
                  <a:srgbClr val="273239"/>
                </a:solidFill>
                <a:effectLst/>
              </a:rPr>
              <a:t>By default, input() function helps in taking user input as string. If any user wants to take input as int or float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9A3FD1-15C4-B548-DDC9-C7551E5B2431}"/>
              </a:ext>
            </a:extLst>
          </p:cNvPr>
          <p:cNvSpPr txBox="1"/>
          <p:nvPr/>
        </p:nvSpPr>
        <p:spPr>
          <a:xfrm>
            <a:off x="398105" y="2120503"/>
            <a:ext cx="4147770" cy="3477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Print Names in Python</a:t>
            </a:r>
          </a:p>
          <a:p>
            <a:r>
              <a:rPr lang="en-US" sz="2000" dirty="0"/>
              <a:t>The code prompts the user to input a string (the color of a rose), assigns it to the variable color and then prints the inputted color.</a:t>
            </a:r>
          </a:p>
          <a:p>
            <a:endParaRPr lang="en-US" sz="2000" b="1" dirty="0"/>
          </a:p>
          <a:p>
            <a:r>
              <a:rPr lang="en-US" sz="2000" dirty="0"/>
              <a:t>color = </a:t>
            </a:r>
            <a:r>
              <a:rPr lang="en-US" sz="2000" dirty="0">
                <a:solidFill>
                  <a:srgbClr val="C00000"/>
                </a:solidFill>
              </a:rPr>
              <a:t>input</a:t>
            </a:r>
            <a:r>
              <a:rPr lang="en-US" sz="2000" dirty="0"/>
              <a:t>("</a:t>
            </a:r>
            <a:r>
              <a:rPr lang="en-US" sz="2000" dirty="0">
                <a:solidFill>
                  <a:schemeClr val="accent4"/>
                </a:solidFill>
              </a:rPr>
              <a:t>What color is rose?: </a:t>
            </a:r>
            <a:r>
              <a:rPr lang="en-US" sz="2000" dirty="0"/>
              <a:t>")</a:t>
            </a:r>
          </a:p>
          <a:p>
            <a:r>
              <a:rPr lang="en-US" sz="2000" dirty="0"/>
              <a:t>print(color)</a:t>
            </a:r>
          </a:p>
          <a:p>
            <a:r>
              <a:rPr lang="en-US" sz="2000" u="sng" dirty="0"/>
              <a:t>Output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What color is rose?: </a:t>
            </a:r>
            <a:r>
              <a:rPr lang="en-US" sz="2000" dirty="0"/>
              <a:t>Red</a:t>
            </a:r>
          </a:p>
          <a:p>
            <a:r>
              <a:rPr lang="en-US" sz="2000" dirty="0"/>
              <a:t>Red</a:t>
            </a:r>
            <a:endParaRPr lang="en-GB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CB0E31-EC01-2797-8E61-61C7AAA5E9A5}"/>
              </a:ext>
            </a:extLst>
          </p:cNvPr>
          <p:cNvSpPr txBox="1"/>
          <p:nvPr/>
        </p:nvSpPr>
        <p:spPr>
          <a:xfrm>
            <a:off x="4873689" y="2058298"/>
            <a:ext cx="4002833" cy="378565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Print Numbers in Python</a:t>
            </a:r>
          </a:p>
          <a:p>
            <a:r>
              <a:rPr lang="en-US" sz="2000" dirty="0"/>
              <a:t>The code prompts the user to input an integer representing the number of roses, converts the input to an integer using typecasting and then prints the integer value.</a:t>
            </a:r>
          </a:p>
          <a:p>
            <a:endParaRPr lang="en-US" sz="2000" dirty="0"/>
          </a:p>
          <a:p>
            <a:r>
              <a:rPr lang="en-US" sz="2000" dirty="0"/>
              <a:t>n = int(</a:t>
            </a:r>
            <a:r>
              <a:rPr lang="en-US" sz="2000" dirty="0">
                <a:solidFill>
                  <a:srgbClr val="C00000"/>
                </a:solidFill>
              </a:rPr>
              <a:t>input</a:t>
            </a:r>
            <a:r>
              <a:rPr lang="en-US" sz="2000" dirty="0"/>
              <a:t>("</a:t>
            </a:r>
            <a:r>
              <a:rPr lang="en-US" sz="2000" dirty="0">
                <a:solidFill>
                  <a:schemeClr val="accent4"/>
                </a:solidFill>
              </a:rPr>
              <a:t>How many roses?: </a:t>
            </a:r>
            <a:r>
              <a:rPr lang="en-US" sz="2000" dirty="0"/>
              <a:t>"))</a:t>
            </a:r>
          </a:p>
          <a:p>
            <a:r>
              <a:rPr lang="en-US" sz="2000" dirty="0"/>
              <a:t>print(n)</a:t>
            </a:r>
          </a:p>
          <a:p>
            <a:r>
              <a:rPr lang="en-US" sz="2000" u="sng" dirty="0"/>
              <a:t>Output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How many roses?: </a:t>
            </a:r>
            <a:r>
              <a:rPr lang="en-US" sz="2000" dirty="0"/>
              <a:t>88</a:t>
            </a:r>
          </a:p>
          <a:p>
            <a:r>
              <a:rPr lang="en-US" sz="2000" dirty="0"/>
              <a:t>88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7271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E5789-EF9C-C5A2-54E4-B14B7985CC94}"/>
              </a:ext>
            </a:extLst>
          </p:cNvPr>
          <p:cNvSpPr txBox="1"/>
          <p:nvPr/>
        </p:nvSpPr>
        <p:spPr>
          <a:xfrm>
            <a:off x="3335481" y="849085"/>
            <a:ext cx="5179868" cy="4406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Print Float or Decimal Number in Python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The code prompts the user to input the price of each rose as a floating-point number, converts the input to a float using typecasting and then prints the price.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price = float(input("Price of each rose?: "))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print(price)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u="sng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/>
              <a:t>Output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Price of each rose?: 50.3050.3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50.3050.3</a:t>
            </a:r>
          </a:p>
        </p:txBody>
      </p:sp>
    </p:spTree>
    <p:extLst>
      <p:ext uri="{BB962C8B-B14F-4D97-AF65-F5344CB8AC3E}">
        <p14:creationId xmlns:p14="http://schemas.microsoft.com/office/powerpoint/2010/main" val="897189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4331166"/>
            <a:ext cx="787984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03304" y="2842186"/>
            <a:ext cx="54864" cy="2960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60163-99D6-DA6B-0300-D09BB2332C2B}"/>
              </a:ext>
            </a:extLst>
          </p:cNvPr>
          <p:cNvSpPr txBox="1"/>
          <p:nvPr/>
        </p:nvSpPr>
        <p:spPr>
          <a:xfrm>
            <a:off x="268964" y="402609"/>
            <a:ext cx="8808098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3200" b="1" dirty="0"/>
              <a:t>Data Type of Input</a:t>
            </a:r>
            <a:endParaRPr lang="en-GB" sz="2800" b="1" dirty="0"/>
          </a:p>
          <a:p>
            <a:pPr>
              <a:spcAft>
                <a:spcPts val="600"/>
              </a:spcAft>
            </a:pPr>
            <a:r>
              <a:rPr lang="en-GB" sz="2000" dirty="0"/>
              <a:t>In these examples, we are printing the type of variable x. We will determine the type of an object in Python.</a:t>
            </a:r>
          </a:p>
          <a:p>
            <a:pPr lvl="2">
              <a:spcAft>
                <a:spcPts val="600"/>
              </a:spcAft>
            </a:pPr>
            <a:r>
              <a:rPr lang="en-GB" sz="2000" dirty="0">
                <a:solidFill>
                  <a:srgbClr val="C00000"/>
                </a:solidFill>
              </a:rPr>
              <a:t>a = "Hello World"</a:t>
            </a:r>
          </a:p>
          <a:p>
            <a:pPr lvl="2">
              <a:spcAft>
                <a:spcPts val="600"/>
              </a:spcAft>
            </a:pPr>
            <a:r>
              <a:rPr lang="en-GB" sz="2000" dirty="0">
                <a:solidFill>
                  <a:srgbClr val="C00000"/>
                </a:solidFill>
              </a:rPr>
              <a:t>b = 10</a:t>
            </a:r>
          </a:p>
          <a:p>
            <a:pPr lvl="2">
              <a:spcAft>
                <a:spcPts val="600"/>
              </a:spcAft>
            </a:pPr>
            <a:r>
              <a:rPr lang="en-GB" sz="2000" dirty="0">
                <a:solidFill>
                  <a:srgbClr val="C00000"/>
                </a:solidFill>
              </a:rPr>
              <a:t>c = 11.22</a:t>
            </a:r>
          </a:p>
          <a:p>
            <a:pPr lvl="2">
              <a:spcAft>
                <a:spcPts val="600"/>
              </a:spcAft>
            </a:pPr>
            <a:r>
              <a:rPr lang="en-GB" sz="2000" dirty="0">
                <a:solidFill>
                  <a:srgbClr val="C00000"/>
                </a:solidFill>
              </a:rPr>
              <a:t>d = ("Geeks", "for", "Geeks")</a:t>
            </a:r>
          </a:p>
          <a:p>
            <a:pPr lvl="2">
              <a:spcAft>
                <a:spcPts val="600"/>
              </a:spcAft>
            </a:pPr>
            <a:r>
              <a:rPr lang="en-GB" sz="2000" dirty="0">
                <a:solidFill>
                  <a:srgbClr val="C00000"/>
                </a:solidFill>
              </a:rPr>
              <a:t>e = ["Geeks", "for", "Geeks"]</a:t>
            </a:r>
          </a:p>
          <a:p>
            <a:pPr lvl="2">
              <a:spcAft>
                <a:spcPts val="600"/>
              </a:spcAft>
            </a:pPr>
            <a:r>
              <a:rPr lang="en-GB" sz="2000" dirty="0">
                <a:solidFill>
                  <a:srgbClr val="C00000"/>
                </a:solidFill>
              </a:rPr>
              <a:t>f = {"Geeks": 1, "for":2, "Geeks":3}</a:t>
            </a:r>
          </a:p>
          <a:p>
            <a:pPr>
              <a:spcAft>
                <a:spcPts val="600"/>
              </a:spcAft>
            </a:pPr>
            <a:endParaRPr lang="en-GB" sz="2000" dirty="0"/>
          </a:p>
          <a:p>
            <a:pPr>
              <a:spcAft>
                <a:spcPts val="600"/>
              </a:spcAft>
            </a:pPr>
            <a:r>
              <a:rPr lang="en-GB" sz="2000" dirty="0"/>
              <a:t>​		print(type(a))</a:t>
            </a:r>
          </a:p>
          <a:p>
            <a:pPr>
              <a:spcAft>
                <a:spcPts val="600"/>
              </a:spcAft>
            </a:pPr>
            <a:r>
              <a:rPr lang="en-GB" sz="2000" dirty="0"/>
              <a:t>		print(type(b))</a:t>
            </a:r>
          </a:p>
          <a:p>
            <a:pPr>
              <a:spcAft>
                <a:spcPts val="600"/>
              </a:spcAft>
            </a:pPr>
            <a:r>
              <a:rPr lang="en-GB" sz="2000" dirty="0"/>
              <a:t>		print(type(c))</a:t>
            </a:r>
          </a:p>
          <a:p>
            <a:pPr>
              <a:spcAft>
                <a:spcPts val="600"/>
              </a:spcAft>
            </a:pPr>
            <a:r>
              <a:rPr lang="en-GB" sz="2000" dirty="0"/>
              <a:t>		print(type(d))</a:t>
            </a:r>
          </a:p>
          <a:p>
            <a:pPr>
              <a:spcAft>
                <a:spcPts val="600"/>
              </a:spcAft>
            </a:pPr>
            <a:r>
              <a:rPr lang="en-GB" sz="2000" dirty="0"/>
              <a:t>		print(type(e))</a:t>
            </a:r>
          </a:p>
          <a:p>
            <a:pPr>
              <a:spcAft>
                <a:spcPts val="600"/>
              </a:spcAft>
            </a:pPr>
            <a:r>
              <a:rPr lang="en-GB" sz="2000" dirty="0"/>
              <a:t>		print(type(f))​</a:t>
            </a:r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9FD519-6C9A-DD62-2CF6-313E1B86EAD4}"/>
              </a:ext>
            </a:extLst>
          </p:cNvPr>
          <p:cNvSpPr txBox="1"/>
          <p:nvPr/>
        </p:nvSpPr>
        <p:spPr>
          <a:xfrm>
            <a:off x="5042847" y="3965326"/>
            <a:ext cx="2108580" cy="11918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Output</a:t>
            </a:r>
          </a:p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&lt;class 'str'&gt;</a:t>
            </a:r>
          </a:p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&lt;class 'int'&gt;</a:t>
            </a:r>
          </a:p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&lt;class 'float'&gt;</a:t>
            </a:r>
          </a:p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&lt;class 'tuple'&gt;</a:t>
            </a:r>
          </a:p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&lt;class 'list'&gt;</a:t>
            </a:r>
          </a:p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&lt;class '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dict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345600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101010 data lines to infinity">
            <a:extLst>
              <a:ext uri="{FF2B5EF4-FFF2-40B4-BE49-F238E27FC236}">
                <a16:creationId xmlns:a16="http://schemas.microsoft.com/office/drawing/2014/main" id="{B37EAAC3-3C0A-3773-EC2F-AC3FC3475F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552" t="6484" r="9046" b="1"/>
          <a:stretch>
            <a:fillRect/>
          </a:stretch>
        </p:blipFill>
        <p:spPr>
          <a:xfrm>
            <a:off x="20" y="10"/>
            <a:ext cx="6501364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3739" y="0"/>
            <a:ext cx="6360260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2267B-6804-FB30-73D0-19D6ADFC4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450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/>
              <a:t>Variables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796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8736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53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>
            <a:extLst>
              <a:ext uri="{FF2B5EF4-FFF2-40B4-BE49-F238E27FC236}">
                <a16:creationId xmlns:a16="http://schemas.microsoft.com/office/drawing/2014/main" id="{18D99891-C6DF-A494-3FA3-AD67061B6C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7592" y="887651"/>
            <a:ext cx="7435254" cy="2227840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sz="2000" dirty="0"/>
              <a:t>In Python, variables are used to store data that can be referenced and manipulated during program execution. </a:t>
            </a:r>
          </a:p>
          <a:p>
            <a:r>
              <a:rPr lang="en-US" sz="2000" dirty="0"/>
              <a:t>A variable is essentially a name that is assigned to a value.</a:t>
            </a:r>
          </a:p>
          <a:p>
            <a:r>
              <a:rPr lang="en-US" altLang="en-US" sz="2000" dirty="0"/>
              <a:t>No need to declare</a:t>
            </a:r>
          </a:p>
          <a:p>
            <a:r>
              <a:rPr lang="en-US" altLang="en-US" sz="2000" b="1" dirty="0"/>
              <a:t>Everything</a:t>
            </a:r>
            <a:r>
              <a:rPr lang="en-US" altLang="en-US" sz="2000" dirty="0"/>
              <a:t> is a "variable":</a:t>
            </a:r>
          </a:p>
          <a:p>
            <a:pPr lvl="2"/>
            <a:r>
              <a:rPr lang="en-US" altLang="en-US" sz="2000" dirty="0"/>
              <a:t>Even functions, classes, modules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0DDC5-850F-4FA0-75DE-0186D79EB685}"/>
              </a:ext>
            </a:extLst>
          </p:cNvPr>
          <p:cNvSpPr txBox="1"/>
          <p:nvPr/>
        </p:nvSpPr>
        <p:spPr>
          <a:xfrm>
            <a:off x="1366208" y="4097320"/>
            <a:ext cx="2155371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/>
              <a:t>x = 5</a:t>
            </a:r>
          </a:p>
          <a:p>
            <a:r>
              <a:rPr lang="en-GB" sz="2000" dirty="0"/>
              <a:t>name = “Shiva"  </a:t>
            </a:r>
          </a:p>
          <a:p>
            <a:r>
              <a:rPr lang="en-GB" sz="2000" dirty="0"/>
              <a:t>print(x)</a:t>
            </a:r>
          </a:p>
          <a:p>
            <a:r>
              <a:rPr lang="en-GB" sz="2000" dirty="0"/>
              <a:t>print(name)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843BCC-63DA-3D4B-92CA-A1EBC5FA7E80}"/>
              </a:ext>
            </a:extLst>
          </p:cNvPr>
          <p:cNvSpPr txBox="1"/>
          <p:nvPr/>
        </p:nvSpPr>
        <p:spPr>
          <a:xfrm>
            <a:off x="4860890" y="4270052"/>
            <a:ext cx="1232933" cy="10156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000" b="1" dirty="0"/>
              <a:t>Output:</a:t>
            </a:r>
          </a:p>
          <a:p>
            <a:r>
              <a:rPr lang="en-GB" sz="2000" dirty="0"/>
              <a:t>5</a:t>
            </a:r>
          </a:p>
          <a:p>
            <a:r>
              <a:rPr lang="en-GB" sz="2000" dirty="0"/>
              <a:t>Shiva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E7CA0B9-C18B-DFBB-07D7-F421B8BE5FD7}"/>
              </a:ext>
            </a:extLst>
          </p:cNvPr>
          <p:cNvSpPr/>
          <p:nvPr/>
        </p:nvSpPr>
        <p:spPr>
          <a:xfrm>
            <a:off x="3683726" y="4545874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3121</Words>
  <Application>Microsoft Office PowerPoint</Application>
  <PresentationFormat>On-screen Show (4:3)</PresentationFormat>
  <Paragraphs>561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Aptos</vt:lpstr>
      <vt:lpstr>Arial</vt:lpstr>
      <vt:lpstr>Calibri</vt:lpstr>
      <vt:lpstr>Wingdings</vt:lpstr>
      <vt:lpstr>Office Theme</vt:lpstr>
      <vt:lpstr>Python fundamentals</vt:lpstr>
      <vt:lpstr>Synopsis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Operators</vt:lpstr>
      <vt:lpstr>PowerPoint Presentation</vt:lpstr>
      <vt:lpstr>PowerPoint Presentation</vt:lpstr>
      <vt:lpstr>Keywords</vt:lpstr>
      <vt:lpstr>PowerPoint Presentation</vt:lpstr>
      <vt:lpstr>PowerPoint Presentation</vt:lpstr>
      <vt:lpstr>PowerPoint Presentation</vt:lpstr>
      <vt:lpstr>Conditional Statements</vt:lpstr>
      <vt:lpstr>Order flow</vt:lpstr>
      <vt:lpstr>For Loop</vt:lpstr>
      <vt:lpstr>PowerPoint Presentation</vt:lpstr>
      <vt:lpstr>PowerPoint Presentation</vt:lpstr>
      <vt:lpstr>Functions</vt:lpstr>
      <vt:lpstr>PowerPoint Presentation</vt:lpstr>
      <vt:lpstr>Types of Function Arguments</vt:lpstr>
      <vt:lpstr>PowerPoint Presentation</vt:lpstr>
      <vt:lpstr>lambda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Sivakumar Krishnamoorthy</cp:lastModifiedBy>
  <cp:revision>321</cp:revision>
  <dcterms:created xsi:type="dcterms:W3CDTF">2013-01-27T09:14:16Z</dcterms:created>
  <dcterms:modified xsi:type="dcterms:W3CDTF">2025-11-23T04:20:48Z</dcterms:modified>
  <cp:category/>
</cp:coreProperties>
</file>